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61" r:id="rId2"/>
    <p:sldId id="270" r:id="rId3"/>
    <p:sldId id="260" r:id="rId4"/>
    <p:sldId id="262" r:id="rId5"/>
    <p:sldId id="273" r:id="rId6"/>
    <p:sldId id="264" r:id="rId7"/>
    <p:sldId id="263" r:id="rId8"/>
    <p:sldId id="271" r:id="rId9"/>
    <p:sldId id="259" r:id="rId10"/>
    <p:sldId id="276" r:id="rId11"/>
    <p:sldId id="277" r:id="rId12"/>
    <p:sldId id="278" r:id="rId13"/>
    <p:sldId id="272" r:id="rId14"/>
    <p:sldId id="268" r:id="rId15"/>
    <p:sldId id="269" r:id="rId16"/>
    <p:sldId id="267" r:id="rId17"/>
    <p:sldId id="280" r:id="rId18"/>
    <p:sldId id="279" r:id="rId19"/>
    <p:sldId id="275" r:id="rId20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56" y="-3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D7FB7-7168-43BE-9FF5-430E3358A214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56818-F7E7-4824-872D-DE65B3ADBE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66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21D2D-8D9A-42A7-82F4-FEB6359291C7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1AF22-6C0D-4AE7-9F06-635AE16BA2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572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Lucida Sans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Lucida Sans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Lucida Sans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Lucida Sans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Lucida Sans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fld id="{5164856C-16F1-4625-A4F0-41D381BA6FB9}" type="slidenum">
              <a:rPr lang="ru-RU" sz="1200" smtClean="0">
                <a:latin typeface="Times New Roman" pitchFamily="18" charset="0"/>
              </a:rPr>
              <a:pPr/>
              <a:t>3</a:t>
            </a:fld>
            <a:endParaRPr lang="ru-RU" sz="1200" smtClean="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96DB49A-F165-4A62-A61D-1FAC618F50DD}" type="slidenum">
              <a:rPr lang="ru-RU" smtClean="0"/>
              <a:pPr eaLnBrk="1" hangingPunct="1"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EC4197-C483-423C-85CA-E7A13A0B9F94}" type="slidenum">
              <a:rPr lang="ru-RU" smtClean="0"/>
              <a:pPr eaLnBrk="1" hangingPunct="1"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604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E742E6-4F6F-40E8-97B1-3869E708FDCF}" type="slidenum">
              <a:rPr lang="ru-RU" smtClean="0"/>
              <a:pPr eaLnBrk="1" hangingPunct="1"/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B6D074-2AEB-4AAE-A0E1-0B781903E98D}" type="slidenum">
              <a:rPr lang="ru-RU" smtClean="0"/>
              <a:pPr eaLnBrk="1" hangingPunct="1"/>
              <a:t>18</a:t>
            </a:fld>
            <a:endParaRPr lang="ru-RU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4B39C-65A6-464A-9CF9-B0A71C33DC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21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dviser.ru/index.php/%D0%9A%D0%BE%D0%BC%D0%BF%D0%B0%D0%BD%D0%B8%D1%8F:1%D0%A1" TargetMode="External"/><Relationship Id="rId2" Type="http://schemas.openxmlformats.org/officeDocument/2006/relationships/hyperlink" Target="http://www.tadviser.ru/index.php/%D0%9A%D0%BE%D0%BC%D0%BF%D0%B0%D0%BD%D0%B8%D1%8F:SAP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adviser.ru/index.php/%D0%9A%D0%BE%D0%BC%D0%BF%D0%B0%D0%BD%D0%B8%D1%8F:%D0%9F%D0%B0%D1%80%D1%83%D1%81" TargetMode="External"/><Relationship Id="rId3" Type="http://schemas.openxmlformats.org/officeDocument/2006/relationships/hyperlink" Target="http://www.tadviser.ru/index.php/%D0%9A%D0%BE%D0%BC%D0%BF%D0%B0%D0%BD%D0%B8%D1%8F:SAP" TargetMode="External"/><Relationship Id="rId7" Type="http://schemas.openxmlformats.org/officeDocument/2006/relationships/hyperlink" Target="http://www.tadviser.ru/index.php/%D0%9A%D0%BE%D0%BC%D0%BF%D0%B0%D0%BD%D0%B8%D1%8F:%D0%9A%D0%BE%D1%80%D0%BF%D0%BE%D1%80%D0%B0%D1%86%D0%B8%D1%8F_%D0%93%D0%B0%D0%BB%D0%B0%D0%BA%D1%82%D0%B8%D0%BA%D0%B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tadviser.ru/index.php/%D0%9A%D0%BE%D0%BC%D0%BF%D0%B0%D0%BD%D0%B8%D1%8F:Oracle" TargetMode="External"/><Relationship Id="rId5" Type="http://schemas.openxmlformats.org/officeDocument/2006/relationships/hyperlink" Target="http://www.tadviser.ru/index.php/%D0%9A%D0%BE%D0%BC%D0%BF%D0%B0%D0%BD%D0%B8%D1%8F:Microsoft" TargetMode="External"/><Relationship Id="rId4" Type="http://schemas.openxmlformats.org/officeDocument/2006/relationships/hyperlink" Target="http://www.tadviser.ru/index.php/%D0%9A%D0%BE%D0%BC%D0%BF%D0%B0%D0%BD%D0%B8%D1%8F:1%D0%A1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adviser.ru/index.php/%D0%A0%D0%BE%D1%81%D1%82%D0%B5%D0%BB%D0%B5%D0%BA%D0%BE%D0%BC" TargetMode="External"/><Relationship Id="rId13" Type="http://schemas.openxmlformats.org/officeDocument/2006/relationships/hyperlink" Target="https://www.tadviser.ru/index.php/%D0%9A%D0%BE%D0%BC%D0%BF%D0%B0%D0%BD%D0%B8%D1%8F:%D0%9B%D1%83%D0%BA%D0%BE%D0%B9%D0%BB_%D0%9D%D0%9A" TargetMode="External"/><Relationship Id="rId3" Type="http://schemas.openxmlformats.org/officeDocument/2006/relationships/hyperlink" Target="https://www.tadviser.ru/index.php/%D0%9A%D0%BE%D0%BC%D0%BF%D0%B0%D0%BD%D0%B8%D1%8F:%D0%93%D1%80%D1%83%D0%BF%D0%BF%D0%B0_%D0%91%D0%BE%D1%80%D0%BB%D0%B0%D1%81_(Borlas)" TargetMode="External"/><Relationship Id="rId7" Type="http://schemas.openxmlformats.org/officeDocument/2006/relationships/hyperlink" Target="https://www.tadviser.ru/index.php/%D0%9A%D0%BE%D0%BC%D0%BF%D0%B0%D0%BD%D0%B8%D1%8F:%D0%9B%D0%B8%D0%B3%D0%B0_%D0%A6%D0%B8%D1%84%D1%80%D0%BE%D0%B2%D0%BE%D0%B9_%D0%AD%D0%BA%D0%BE%D0%BD%D0%BE%D0%BC%D0%B8%D0%BA%D0%B8" TargetMode="External"/><Relationship Id="rId12" Type="http://schemas.openxmlformats.org/officeDocument/2006/relationships/hyperlink" Target="https://www.tadviser.ru/index.php/%D0%9A%D0%BE%D0%BC%D0%BF%D0%B0%D0%BD%D0%B8%D1%8F:ITPS_%D0%93%D1%80%D1%83%D0%BF%D0%BF%D0%B0_%D0%BA%D0%BE%D0%BC%D0%BF%D0%B0%D0%BD%D0%B8%D0%B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tadviser.ru/index.php/%D0%9A%D0%BE%D0%BC%D0%BF%D0%B0%D0%BD%D0%B8%D1%8F:Novardis_(%D0%9D%D0%BE%D0%B2%D0%B0%D1%80%D0%B4%D0%B8%D1%81_%D0%9A%D0%BE%D0%BD%D1%81%D0%B0%D0%BB%D1%82%D0%B8%D0%BD%D0%B3)" TargetMode="External"/><Relationship Id="rId11" Type="http://schemas.openxmlformats.org/officeDocument/2006/relationships/hyperlink" Target="https://www.tadviser.ru/index.php/%D0%9A%D0%BE%D0%BC%D0%BF%D0%B0%D0%BD%D0%B8%D1%8F:%D0%9F%D0%B0%D1%80%D1%83%D1%81" TargetMode="External"/><Relationship Id="rId5" Type="http://schemas.openxmlformats.org/officeDocument/2006/relationships/hyperlink" Target="https://www.tadviser.ru/index.php/%D0%A21_%D0%9A%D0%BE%D0%BD%D1%81%D0%B0%D0%BB%D1%82%D0%B8%D0%BD%D0%B3" TargetMode="External"/><Relationship Id="rId10" Type="http://schemas.openxmlformats.org/officeDocument/2006/relationships/hyperlink" Target="https://www.tadviser.ru/index.php/%D0%9A%D0%BE%D0%BC%D0%BF%D0%B0%D0%BD%D0%B8%D1%8F:Iiko_(%D0%B0%D0%B9%D0%BA%D0%BE)" TargetMode="External"/><Relationship Id="rId4" Type="http://schemas.openxmlformats.org/officeDocument/2006/relationships/hyperlink" Target="https://www.tadviser.ru/index.php/%D0%9A%D0%BE%D0%BC%D0%BF%D0%B0%D0%BD%D0%B8%D1%8F:1%D0%A1-%D0%A0%D0%B0%D1%80%D1%83%D1%81" TargetMode="External"/><Relationship Id="rId9" Type="http://schemas.openxmlformats.org/officeDocument/2006/relationships/hyperlink" Target="https://www.tadviser.ru/index.php/%D0%9A%D0%BE%D0%BC%D0%BF%D0%B0%D0%BD%D0%B8%D1%8F:%D0%92%D1%8B%D0%BC%D0%BF%D0%B5%D0%BB%D0%9A%D0%BE%D0%BC_%D0%9F%D0%90%D0%9E" TargetMode="External"/><Relationship Id="rId14" Type="http://schemas.openxmlformats.org/officeDocument/2006/relationships/hyperlink" Target="https://www.tadviser.ru/index.php/%D0%9A%D0%BE%D0%BC%D0%BF%D0%B0%D0%BD%D0%B8%D1%8F:%D0%9C%D0%BE%D0%BD%D0%BE%D0%BB%D0%B8%D1%82-%D0%98%D0%BD%D1%84%D0%B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dviser.ru/index.php/%D0%9A%D0%BE%D0%BC%D0%BF%D0%B0%D0%BD%D0%B8%D1%8F:Microsoft" TargetMode="External"/><Relationship Id="rId2" Type="http://schemas.openxmlformats.org/officeDocument/2006/relationships/hyperlink" Target="http://www.tadviser.ru/index.php/BigData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tadviser.ru/index.php/%D0%9F%D1%80%D0%BE%D0%B4%D1%83%D0%BA%D1%82:SAP_HANA_(High_Performance_Analytic_Appliance)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175351" cy="1793167"/>
          </a:xfrm>
        </p:spPr>
        <p:txBody>
          <a:bodyPr/>
          <a:lstStyle/>
          <a:p>
            <a:r>
              <a:rPr lang="ru-RU" b="1" dirty="0" smtClean="0"/>
              <a:t>ERP-</a:t>
            </a:r>
            <a:r>
              <a:rPr lang="ru-RU" b="1" dirty="0" err="1" smtClean="0"/>
              <a:t>сиcтемы</a:t>
            </a:r>
            <a:r>
              <a:rPr lang="ru-RU" b="1" dirty="0" smtClean="0"/>
              <a:t> как информационная основа контроллинга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022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122238" y="476250"/>
            <a:ext cx="8712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3333FF"/>
                </a:solidFill>
              </a:rPr>
              <a:t>Россия 2021-2022</a:t>
            </a:r>
            <a:r>
              <a:rPr lang="ru-RU" sz="3600"/>
              <a:t>. </a:t>
            </a:r>
          </a:p>
          <a:p>
            <a:r>
              <a:rPr lang="ru-RU" b="1" u="sng"/>
              <a:t>Объем российского рынка программного обеспечения информационных систем управления предприятием </a:t>
            </a:r>
            <a:r>
              <a:rPr lang="ru-RU" b="1" u="sng">
                <a:solidFill>
                  <a:srgbClr val="3333FF"/>
                </a:solidFill>
              </a:rPr>
              <a:t>по итогам 2021 года </a:t>
            </a:r>
            <a:r>
              <a:rPr lang="ru-RU" b="1" u="sng"/>
              <a:t> </a:t>
            </a:r>
            <a:r>
              <a:rPr lang="ru-RU" b="1" u="sng">
                <a:solidFill>
                  <a:srgbClr val="3333FF"/>
                </a:solidFill>
              </a:rPr>
              <a:t>в части лицензий и поддержки достиг 67 млрд руб., прирост  составил 9%. </a:t>
            </a:r>
            <a:endParaRPr lang="ru-RU">
              <a:solidFill>
                <a:srgbClr val="3333FF"/>
              </a:solidFill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07975" y="2068513"/>
            <a:ext cx="3471863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 u="sng"/>
              <a:t>Лидеры рынка 2019-2021 г.г. </a:t>
            </a:r>
            <a:r>
              <a:rPr lang="ru-RU"/>
              <a:t> как обычно были  </a:t>
            </a:r>
            <a:r>
              <a:rPr lang="ru-RU" b="1" u="sng"/>
              <a:t> </a:t>
            </a:r>
            <a:r>
              <a:rPr lang="ru-RU" b="1" u="sng">
                <a:hlinkClick r:id="rId2" tooltip="SAP"/>
              </a:rPr>
              <a:t>SAP</a:t>
            </a:r>
            <a:r>
              <a:rPr lang="ru-RU" b="1" u="sng"/>
              <a:t> </a:t>
            </a:r>
            <a:r>
              <a:rPr lang="ru-RU" b="1" u="sng">
                <a:solidFill>
                  <a:srgbClr val="3333FF"/>
                </a:solidFill>
              </a:rPr>
              <a:t>(+ 33,2%) </a:t>
            </a:r>
            <a:r>
              <a:rPr lang="ru-RU" b="1" u="sng"/>
              <a:t>и </a:t>
            </a:r>
            <a:r>
              <a:rPr lang="ru-RU" b="1" u="sng">
                <a:hlinkClick r:id="rId3" tooltip="1С"/>
              </a:rPr>
              <a:t>1С</a:t>
            </a:r>
            <a:r>
              <a:rPr lang="ru-RU" b="1" u="sng"/>
              <a:t> (+30%),</a:t>
            </a:r>
            <a:r>
              <a:rPr lang="ru-RU"/>
              <a:t> на их долю приходилось </a:t>
            </a:r>
            <a:r>
              <a:rPr lang="ru-RU" b="1" u="sng"/>
              <a:t>более 80% расходов организаций на ПО ИСУП</a:t>
            </a:r>
            <a:endParaRPr lang="ru-RU"/>
          </a:p>
        </p:txBody>
      </p:sp>
      <p:sp>
        <p:nvSpPr>
          <p:cNvPr id="20484" name="AutoShape 2" descr="https://www.tadviser.ru/images/0/0f/Vend_erp_1922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8" name="Рисунок 7" descr="https://www.tadviser.ru/images/0/0f/Vend_erp_192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61"/>
          <a:stretch>
            <a:fillRect/>
          </a:stretch>
        </p:blipFill>
        <p:spPr bwMode="auto">
          <a:xfrm>
            <a:off x="3779838" y="2530475"/>
            <a:ext cx="4968875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55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850" y="620713"/>
          <a:ext cx="8496300" cy="59150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2485"/>
                <a:gridCol w="7553815"/>
              </a:tblGrid>
              <a:tr h="545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150" marR="23150" marT="23151" marB="2315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Компания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150" marR="23150" marT="23151" marB="23151" anchor="ctr"/>
                </a:tc>
              </a:tr>
              <a:tr h="747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150" marR="23150" marT="23151" marB="2315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dirty="0" smtClean="0">
                          <a:solidFill>
                            <a:srgbClr val="002060"/>
                          </a:solidFill>
                          <a:effectLst/>
                          <a:hlinkClick r:id="rId3" tooltip="SAP"/>
                        </a:rPr>
                        <a:t>SAP</a:t>
                      </a:r>
                      <a:r>
                        <a:rPr lang="ru-RU" sz="2400" b="1" u="sng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b="1" u="sng" dirty="0" smtClean="0">
                          <a:solidFill>
                            <a:srgbClr val="002060"/>
                          </a:solidFill>
                          <a:effectLst/>
                        </a:rPr>
                        <a:t>(</a:t>
                      </a:r>
                      <a:r>
                        <a:rPr lang="en-US" sz="1400" b="1" u="sng" dirty="0" smtClean="0">
                          <a:solidFill>
                            <a:srgbClr val="002060"/>
                          </a:solidFill>
                          <a:effectLst/>
                        </a:rPr>
                        <a:t>System Applications and  Products in Data Procession)  </a:t>
                      </a:r>
                      <a:r>
                        <a:rPr lang="ru-RU" sz="1600" b="0" u="sng" dirty="0" smtClean="0">
                          <a:solidFill>
                            <a:srgbClr val="002060"/>
                          </a:solidFill>
                          <a:effectLst/>
                        </a:rPr>
                        <a:t>(</a:t>
                      </a:r>
                      <a:r>
                        <a:rPr lang="ru-RU" sz="1600" b="0" u="sng" dirty="0" smtClean="0">
                          <a:solidFill>
                            <a:srgbClr val="0070C0"/>
                          </a:solidFill>
                          <a:effectLst/>
                        </a:rPr>
                        <a:t>РЖД, </a:t>
                      </a:r>
                      <a:r>
                        <a:rPr lang="ru-RU" sz="1600" b="0" u="sng" dirty="0" err="1" smtClean="0">
                          <a:solidFill>
                            <a:srgbClr val="0070C0"/>
                          </a:solidFill>
                          <a:effectLst/>
                        </a:rPr>
                        <a:t>Башнефть</a:t>
                      </a:r>
                      <a:r>
                        <a:rPr lang="ru-RU" sz="1600" b="0" u="sng" dirty="0" smtClean="0">
                          <a:solidFill>
                            <a:srgbClr val="0070C0"/>
                          </a:solidFill>
                          <a:effectLst/>
                        </a:rPr>
                        <a:t>, СИБУР …)</a:t>
                      </a:r>
                      <a:endParaRPr lang="ru-RU" sz="16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150" marR="23150" marT="23151" marB="23151" anchor="ctr"/>
                </a:tc>
              </a:tr>
              <a:tr h="520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150" marR="23150" marT="23151" marB="2315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dirty="0" smtClean="0">
                          <a:solidFill>
                            <a:srgbClr val="FF0000"/>
                          </a:solidFill>
                          <a:effectLst/>
                          <a:hlinkClick r:id="rId4" tooltip="1С"/>
                        </a:rPr>
                        <a:t>1С</a:t>
                      </a:r>
                      <a:endParaRPr lang="ru-RU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150" marR="23150" marT="23151" marB="23151" anchor="ctr"/>
                </a:tc>
              </a:tr>
              <a:tr h="1073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150" marR="23150" marT="23151" marB="2315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dirty="0" err="1" smtClean="0">
                          <a:solidFill>
                            <a:srgbClr val="0070C0"/>
                          </a:solidFill>
                          <a:effectLst/>
                          <a:hlinkClick r:id="rId5" tooltip="Microsoft"/>
                        </a:rPr>
                        <a:t>Microsoft</a:t>
                      </a:r>
                      <a:r>
                        <a:rPr lang="ru-RU" sz="2400" b="1" u="sng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1600" b="1" u="sng" dirty="0" smtClean="0">
                          <a:solidFill>
                            <a:srgbClr val="0070C0"/>
                          </a:solidFill>
                          <a:effectLst/>
                        </a:rPr>
                        <a:t>(</a:t>
                      </a:r>
                      <a:r>
                        <a:rPr lang="ru-RU" sz="1600" u="sng" kern="120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Мираторг</a:t>
                      </a:r>
                      <a:r>
                        <a:rPr lang="ru-RU" sz="1600" u="sng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u="sng" kern="120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Востокгазпром</a:t>
                      </a:r>
                      <a:r>
                        <a:rPr lang="ru-RU" sz="1600" u="sng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Оргкомитет «Сочи 2014»…)</a:t>
                      </a:r>
                      <a:endParaRPr lang="ru-RU" sz="1600" b="1" u="sng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150" marR="23150" marT="23151" marB="23151" anchor="ctr"/>
                </a:tc>
              </a:tr>
              <a:tr h="520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150" marR="23150" marT="23151" marB="2315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dirty="0" err="1" smtClean="0">
                          <a:solidFill>
                            <a:srgbClr val="0070C0"/>
                          </a:solidFill>
                          <a:effectLst/>
                          <a:hlinkClick r:id="rId6" tooltip="Oracle"/>
                        </a:rPr>
                        <a:t>Oracle</a:t>
                      </a:r>
                      <a:r>
                        <a:rPr lang="ru-RU" sz="2400" b="1" u="sng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1600" b="0" u="sng" dirty="0" smtClean="0">
                          <a:solidFill>
                            <a:srgbClr val="0070C0"/>
                          </a:solidFill>
                          <a:effectLst/>
                        </a:rPr>
                        <a:t>(Ростелеком, Ашан, Вимм-Билль-Данн…)</a:t>
                      </a:r>
                      <a:endParaRPr lang="ru-RU" sz="16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150" marR="23150" marT="23151" marB="23151" anchor="ctr"/>
                </a:tc>
              </a:tr>
              <a:tr h="991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150" marR="23150" marT="23151" marB="23151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 tooltip="Корпорация Галактика"/>
                        </a:rPr>
                        <a:t>Галактика</a:t>
                      </a:r>
                      <a:r>
                        <a:rPr lang="ru-RU" sz="1600" b="1" u="sng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u="sng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(ОАО «Нижегородский машиностроительный завод», </a:t>
                      </a:r>
                      <a:r>
                        <a:rPr lang="ru-RU" sz="1600" b="0" u="sng" kern="1200" dirty="0" err="1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Транснефть</a:t>
                      </a:r>
                      <a:r>
                        <a:rPr lang="ru-RU" sz="1600" b="0" u="sng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…)</a:t>
                      </a:r>
                      <a:endParaRPr lang="ru-RU" sz="1600" b="0" u="sng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150" marR="23150" marT="23151" marB="23151" anchor="ctr"/>
                </a:tc>
              </a:tr>
              <a:tr h="9952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150" marR="23150" marT="23151" marB="2315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dirty="0" smtClean="0">
                          <a:solidFill>
                            <a:srgbClr val="0070C0"/>
                          </a:solidFill>
                          <a:effectLst/>
                          <a:hlinkClick r:id="rId8" tooltip="Парус"/>
                        </a:rPr>
                        <a:t>Парус</a:t>
                      </a:r>
                      <a:r>
                        <a:rPr lang="ru-RU" sz="2400" b="1" u="sng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ru-RU" sz="1600" b="0" u="sng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(Министерство энергетики, Министерство здравоохранения РФ…)</a:t>
                      </a:r>
                      <a:endParaRPr lang="ru-RU" sz="1600" b="0" u="sng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150" marR="23150" marT="23151" marB="23151" anchor="ctr"/>
                </a:tc>
              </a:tr>
              <a:tr h="520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3150" marR="23150" marT="23151" marB="2315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150" marR="23150" marT="23151" marB="23151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850" y="11113"/>
            <a:ext cx="8640763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bg1"/>
                </a:solidFill>
              </a:rPr>
              <a:t>Лидеры рынка      </a:t>
            </a:r>
            <a:r>
              <a:rPr lang="en-US" sz="2800" dirty="0">
                <a:solidFill>
                  <a:schemeClr val="bg2">
                    <a:lumMod val="75000"/>
                  </a:schemeClr>
                </a:solidFill>
              </a:rPr>
              <a:t>ERP</a:t>
            </a:r>
            <a:r>
              <a:rPr lang="ru-RU" sz="2800" dirty="0">
                <a:solidFill>
                  <a:schemeClr val="bg2">
                    <a:lumMod val="75000"/>
                  </a:schemeClr>
                </a:solidFill>
              </a:rPr>
              <a:t> (КИС, ИСУП) 2020-2021 </a:t>
            </a:r>
            <a:r>
              <a:rPr lang="ru-RU" sz="2800" dirty="0" err="1">
                <a:solidFill>
                  <a:schemeClr val="bg2">
                    <a:lumMod val="75000"/>
                  </a:schemeClr>
                </a:solidFill>
              </a:rPr>
              <a:t>г.г</a:t>
            </a:r>
            <a:r>
              <a:rPr lang="ru-RU" sz="2800" dirty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ru-RU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80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850" y="11113"/>
            <a:ext cx="8640763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bg1"/>
                </a:solidFill>
              </a:rPr>
              <a:t>Лидеры рынка      </a:t>
            </a:r>
            <a:r>
              <a:rPr lang="en-US" sz="2800" dirty="0">
                <a:solidFill>
                  <a:schemeClr val="bg2">
                    <a:lumMod val="75000"/>
                  </a:schemeClr>
                </a:solidFill>
              </a:rPr>
              <a:t>ERP</a:t>
            </a:r>
            <a:r>
              <a:rPr lang="ru-RU" sz="2800" dirty="0">
                <a:solidFill>
                  <a:schemeClr val="bg2">
                    <a:lumMod val="75000"/>
                  </a:schemeClr>
                </a:solidFill>
              </a:rPr>
              <a:t> (КИС, ИСУП) -2022</a:t>
            </a:r>
            <a:endParaRPr lang="ru-RU" sz="2800" dirty="0">
              <a:solidFill>
                <a:srgbClr val="0000FF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950" y="534988"/>
          <a:ext cx="8785224" cy="6225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840"/>
                <a:gridCol w="1507410"/>
                <a:gridCol w="1236773"/>
                <a:gridCol w="1012341"/>
                <a:gridCol w="1012341"/>
                <a:gridCol w="3723519"/>
              </a:tblGrid>
              <a:tr h="1102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Компания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Вид деятельности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Выручка от ERP-проектов в 2021 г., млн руб.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Динамика выручки 2021/ 2020, 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Крупнейшие клиенты в 2021 г.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</a:tr>
              <a:tr h="296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  <a:hlinkClick r:id="rId3" tooltip="Группа Борлас (Borlas)"/>
                        </a:rPr>
                        <a:t>Группа </a:t>
                      </a:r>
                      <a:r>
                        <a:rPr lang="ru-RU" sz="1400" u="sng" dirty="0" err="1">
                          <a:effectLst/>
                          <a:hlinkClick r:id="rId3" tooltip="Группа Борлас (Borlas)"/>
                        </a:rPr>
                        <a:t>Борлас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Интегратор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4402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10,6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н/д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</a:tr>
              <a:tr h="296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  <a:hlinkClick r:id="rId4" tooltip="1С-Рарус"/>
                        </a:rPr>
                        <a:t>1С-Рарус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Интегратор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3871,1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24,4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н/д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</a:tr>
              <a:tr h="296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  <a:hlinkClick r:id="rId5" tooltip="Т1 Консалтинг"/>
                        </a:rPr>
                        <a:t>Т1 Консалтинг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Интегратор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2452,6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129,7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н/д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</a:tr>
              <a:tr h="5418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  <a:hlinkClick r:id="rId6" tooltip="Novardis (Новардис Консалтинг)"/>
                        </a:rPr>
                        <a:t>Novardis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Интегратор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2139,6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71,3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Пулково ВВСС</a:t>
                      </a:r>
                      <a:r>
                        <a:rPr lang="en-US" sz="1400" dirty="0">
                          <a:effectLst/>
                        </a:rPr>
                        <a:t>, SPAR Ural, </a:t>
                      </a:r>
                      <a:r>
                        <a:rPr lang="ru-RU" sz="1400" dirty="0">
                          <a:effectLst/>
                        </a:rPr>
                        <a:t>Магнит</a:t>
                      </a:r>
                      <a:r>
                        <a:rPr lang="en-US" sz="1400" dirty="0">
                          <a:effectLst/>
                        </a:rPr>
                        <a:t>, Spar Ural, Globus, </a:t>
                      </a:r>
                      <a:r>
                        <a:rPr lang="en-US" sz="1400" dirty="0" err="1">
                          <a:effectLst/>
                        </a:rPr>
                        <a:t>Biocad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</a:tr>
              <a:tr h="5418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  <a:hlinkClick r:id="rId7" tooltip="Лига Цифровой Экономики"/>
                        </a:rPr>
                        <a:t>Лига Цифровой Экономики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Интегратор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1992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7,1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</a:t>
                      </a:r>
                      <a:r>
                        <a:rPr lang="ru-RU" sz="1400" u="sng" dirty="0">
                          <a:effectLst/>
                          <a:hlinkClick r:id="rId8" tooltip="Ростелеком"/>
                        </a:rPr>
                        <a:t>Ростелеком</a:t>
                      </a:r>
                      <a:r>
                        <a:rPr lang="ru-RU" sz="1400" dirty="0">
                          <a:effectLst/>
                        </a:rPr>
                        <a:t>», «</a:t>
                      </a:r>
                      <a:r>
                        <a:rPr lang="ru-RU" sz="1400" dirty="0" err="1">
                          <a:effectLst/>
                        </a:rPr>
                        <a:t>Сбер</a:t>
                      </a:r>
                      <a:r>
                        <a:rPr lang="ru-RU" sz="1400" dirty="0">
                          <a:effectLst/>
                        </a:rPr>
                        <a:t>», «</a:t>
                      </a:r>
                      <a:r>
                        <a:rPr lang="ru-RU" sz="1400" dirty="0" err="1">
                          <a:effectLst/>
                        </a:rPr>
                        <a:t>Россети</a:t>
                      </a:r>
                      <a:r>
                        <a:rPr lang="ru-RU" sz="1400" dirty="0">
                          <a:effectLst/>
                        </a:rPr>
                        <a:t>», «Газпром», «</a:t>
                      </a:r>
                      <a:r>
                        <a:rPr lang="ru-RU" sz="1400" u="sng" dirty="0">
                          <a:effectLst/>
                          <a:hlinkClick r:id="rId9" tooltip="ВымпелКом ПАО"/>
                        </a:rPr>
                        <a:t>ВымпелКом</a:t>
                      </a:r>
                      <a:r>
                        <a:rPr lang="ru-RU" sz="1400" dirty="0">
                          <a:effectLst/>
                        </a:rPr>
                        <a:t>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</a:tr>
              <a:tr h="5418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  <a:hlinkClick r:id="rId10" tooltip="Iiko (айко)"/>
                        </a:rPr>
                        <a:t>iiko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Вендор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1439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51,3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CoffeeLike</a:t>
                      </a:r>
                      <a:r>
                        <a:rPr lang="en-US" sz="1400" dirty="0">
                          <a:effectLst/>
                        </a:rPr>
                        <a:t>, COFIX, </a:t>
                      </a:r>
                      <a:r>
                        <a:rPr lang="en-US" sz="1400" dirty="0" err="1">
                          <a:effectLst/>
                        </a:rPr>
                        <a:t>OnePriceCoffee</a:t>
                      </a:r>
                      <a:r>
                        <a:rPr lang="en-US" sz="1400" dirty="0">
                          <a:effectLst/>
                        </a:rPr>
                        <a:t>, Papa Johns, </a:t>
                      </a:r>
                      <a:r>
                        <a:rPr lang="ru-RU" sz="1400" dirty="0">
                          <a:effectLst/>
                        </a:rPr>
                        <a:t>Много лосося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</a:tr>
              <a:tr h="1277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  <a:hlinkClick r:id="rId11" tooltip="Парус"/>
                        </a:rPr>
                        <a:t>Парус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Вендор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1251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н/д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ОАО «Сетевая Компания», «Авиационная корпорация «Рубин», АО «НИИАА им. Академика В.С. Семенихина», АО «Московский машиностроительный завод «АВАНГАРД»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</a:tr>
              <a:tr h="787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u="sng">
                          <a:effectLst/>
                          <a:hlinkClick r:id="rId12" tooltip="ITPS Группа компаний"/>
                        </a:rPr>
                        <a:t>ITPS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Вендор и интегратор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814,5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-6,3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Предприятия группы «</a:t>
                      </a:r>
                      <a:r>
                        <a:rPr lang="ru-RU" sz="1400" u="sng" dirty="0">
                          <a:effectLst/>
                          <a:hlinkClick r:id="rId13" tooltip="Лукойл НК"/>
                        </a:rPr>
                        <a:t>Лукойл</a:t>
                      </a:r>
                      <a:r>
                        <a:rPr lang="ru-RU" sz="1400" dirty="0">
                          <a:effectLst/>
                        </a:rPr>
                        <a:t>», Ферганский нефтеперерабатывающий завод, «Эр-Телеком Холдинг», </a:t>
                      </a:r>
                      <a:r>
                        <a:rPr lang="ru-RU" sz="1400" dirty="0" err="1">
                          <a:effectLst/>
                        </a:rPr>
                        <a:t>Евраз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</a:tr>
              <a:tr h="5418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4" tooltip="Монолит-Инфо"/>
                        </a:rPr>
                        <a:t>Монолит-Инфо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Вендор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779</a:t>
                      </a: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21,5</a:t>
                      </a:r>
                    </a:p>
                  </a:txBody>
                  <a:tcPr marL="25592" marR="25592" marT="25583" marB="2558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ООО Пивоваренная компания «Балтика», ГК «Мегаполис»</a:t>
                      </a:r>
                    </a:p>
                  </a:txBody>
                  <a:tcPr marL="25592" marR="25592" marT="25583" marB="2558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09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51344"/>
            <a:ext cx="777686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B050"/>
                </a:solidFill>
              </a:rPr>
              <a:t>Выбор конкретной ERP-системы </a:t>
            </a:r>
            <a:r>
              <a:rPr lang="ru-RU" sz="2000" b="1" dirty="0" smtClean="0">
                <a:solidFill>
                  <a:srgbClr val="00B050"/>
                </a:solidFill>
              </a:rPr>
              <a:t>–особенности :</a:t>
            </a:r>
          </a:p>
          <a:p>
            <a:endParaRPr lang="ru-RU" sz="2000" b="1" dirty="0">
              <a:solidFill>
                <a:srgbClr val="00B050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 smtClean="0"/>
              <a:t>высокая стоимость продукта;</a:t>
            </a:r>
          </a:p>
          <a:p>
            <a:pPr lvl="0"/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 smtClean="0"/>
              <a:t>большое разнообразие </a:t>
            </a:r>
            <a:r>
              <a:rPr lang="ru-RU" b="1" dirty="0"/>
              <a:t>предлагаемых ERP-систем</a:t>
            </a:r>
            <a:r>
              <a:rPr lang="ru-RU" b="1" dirty="0" smtClean="0"/>
              <a:t>;</a:t>
            </a:r>
          </a:p>
          <a:p>
            <a:pPr lvl="0"/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 smtClean="0"/>
              <a:t>длительность </a:t>
            </a:r>
            <a:r>
              <a:rPr lang="ru-RU" b="1" dirty="0"/>
              <a:t>срока подготовки специалистов по внедряемому продукту</a:t>
            </a:r>
            <a:r>
              <a:rPr lang="ru-RU" b="1" dirty="0" smtClean="0"/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>длительность </a:t>
            </a:r>
            <a:r>
              <a:rPr lang="ru-RU" b="1" dirty="0" smtClean="0"/>
              <a:t>предпродажного </a:t>
            </a:r>
            <a:r>
              <a:rPr lang="ru-RU" b="1" dirty="0"/>
              <a:t>цикла (от нескольких месяцев до нескольких лет</a:t>
            </a:r>
            <a:r>
              <a:rPr lang="ru-RU" b="1" dirty="0" smtClean="0"/>
              <a:t>);</a:t>
            </a:r>
          </a:p>
          <a:p>
            <a:pPr lvl="0"/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/>
              <a:t>длительность </a:t>
            </a:r>
            <a:r>
              <a:rPr lang="ru-RU" b="1" dirty="0" smtClean="0"/>
              <a:t>самого </a:t>
            </a:r>
            <a:r>
              <a:rPr lang="ru-RU" b="1" dirty="0"/>
              <a:t>цикла </a:t>
            </a:r>
            <a:r>
              <a:rPr lang="ru-RU" b="1" dirty="0" smtClean="0"/>
              <a:t>внедрения;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ru-RU" b="1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 err="1"/>
              <a:t>э</a:t>
            </a:r>
            <a:r>
              <a:rPr lang="ru-RU" b="1" dirty="0" err="1" smtClean="0"/>
              <a:t>тапность</a:t>
            </a:r>
            <a:r>
              <a:rPr lang="ru-RU" b="1" dirty="0" smtClean="0"/>
              <a:t> модулей внедрения с учетом приоритетности целей, гибкости и масштабируемости;</a:t>
            </a:r>
            <a:endParaRPr lang="ru-RU" b="1" dirty="0"/>
          </a:p>
          <a:p>
            <a:pPr marL="285750" lvl="0" indent="-285750">
              <a:buFont typeface="Arial" pitchFamily="34" charset="0"/>
              <a:buChar char="•"/>
            </a:pPr>
            <a:endParaRPr lang="ru-RU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/>
              <a:t>требования к системе должны </a:t>
            </a:r>
            <a:r>
              <a:rPr lang="ru-RU" b="1" dirty="0"/>
              <a:t>быть оформлены в виде специального документа (</a:t>
            </a:r>
            <a:r>
              <a:rPr lang="ru-RU" b="1" dirty="0" err="1"/>
              <a:t>Vision</a:t>
            </a:r>
            <a:r>
              <a:rPr lang="ru-RU" b="1" dirty="0"/>
              <a:t> </a:t>
            </a:r>
            <a:r>
              <a:rPr lang="ru-RU" b="1" dirty="0" err="1"/>
              <a:t>Scope</a:t>
            </a:r>
            <a:r>
              <a:rPr lang="ru-RU" b="1" dirty="0" smtClean="0"/>
              <a:t>)</a:t>
            </a:r>
            <a:endParaRPr lang="ru-RU" dirty="0"/>
          </a:p>
          <a:p>
            <a:pPr marL="285750" lvl="0" indent="-285750"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3" name="Rectangle 73"/>
          <p:cNvSpPr>
            <a:spLocks noChangeArrowheads="1"/>
          </p:cNvSpPr>
          <p:nvPr/>
        </p:nvSpPr>
        <p:spPr bwMode="auto">
          <a:xfrm>
            <a:off x="179512" y="6237312"/>
            <a:ext cx="777240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dirty="0"/>
              <a:t> </a:t>
            </a:r>
            <a:r>
              <a:rPr lang="ru-RU" dirty="0" smtClean="0">
                <a:solidFill>
                  <a:srgbClr val="FF0000"/>
                </a:solidFill>
              </a:rPr>
              <a:t>Эффективность?</a:t>
            </a:r>
            <a:endParaRPr lang="ru-RU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84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9467"/>
              </p:ext>
            </p:extLst>
          </p:nvPr>
        </p:nvGraphicFramePr>
        <p:xfrm>
          <a:off x="107502" y="681704"/>
          <a:ext cx="8856985" cy="5915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397"/>
                <a:gridCol w="1771397"/>
                <a:gridCol w="1771397"/>
                <a:gridCol w="1771397"/>
                <a:gridCol w="1771397"/>
              </a:tblGrid>
              <a:tr h="981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Локальные системы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Малые интегрированные системы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Средние интегрированные системы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Крупные интегрированные системы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316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Внедрение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effectLst/>
                        </a:rPr>
                        <a:t>Простое, коробочный вариант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effectLst/>
                        </a:rPr>
                        <a:t>Поэтапное или коробочный вариант. Более 4 месяцев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effectLst/>
                        </a:rPr>
                        <a:t>Только поэтапное. Более 6-9 месяцев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effectLst/>
                        </a:rPr>
                        <a:t>Поэтапное, сложное. Более </a:t>
                      </a:r>
                      <a:r>
                        <a:rPr lang="ru-RU" sz="1600" dirty="0" smtClean="0">
                          <a:effectLst/>
                        </a:rPr>
                        <a:t>12 </a:t>
                      </a:r>
                      <a:r>
                        <a:rPr lang="ru-RU" sz="1600" dirty="0">
                          <a:effectLst/>
                        </a:rPr>
                        <a:t>месяцев.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316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Функциональная полнота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effectLst/>
                        </a:rPr>
                        <a:t>Учетные системы (по направлениям)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effectLst/>
                        </a:rPr>
                        <a:t>Комплексный учет и управление финансами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effectLst/>
                        </a:rPr>
                        <a:t>Комплексное управление: учет, управление, производство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0824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ru-RU" sz="1600" dirty="0">
                          <a:effectLst/>
                        </a:rPr>
                        <a:t>Соотношение затрат лицензия</a:t>
                      </a:r>
                      <a:r>
                        <a:rPr lang="ru-RU" sz="1600" dirty="0" smtClean="0">
                          <a:effectLst/>
                        </a:rPr>
                        <a:t>/ внедрение/ оборудование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1/0,5/2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1/1/1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1/2/1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1/1-5/1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501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Ориентировочная стоимость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5-50 тыс. дол.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50-300 тыс. дол.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200-500 тыс. дол.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500 тыс. – более 1 млн. дол.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116632"/>
            <a:ext cx="8352928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Соотношение стоимостных оценок внедрения </a:t>
            </a:r>
            <a:r>
              <a:rPr lang="ru-RU" sz="1600" dirty="0"/>
              <a:t>ERP</a:t>
            </a:r>
            <a:endParaRPr lang="ru-RU" sz="16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2029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Рисунок 3" descr="Описание:  Примерный состав совокупной стоимости владения ИС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7200"/>
            <a:ext cx="8280920" cy="455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78111" y="5589240"/>
            <a:ext cx="7643439" cy="5386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Примерный состав совокупной стоимости владения ИС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42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136904" cy="158417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00FF"/>
                </a:solidFill>
              </a:rPr>
              <a:t>Результаты исследования </a:t>
            </a:r>
            <a:r>
              <a:rPr lang="ru-RU" sz="1800" b="1" dirty="0">
                <a:solidFill>
                  <a:srgbClr val="0000FF"/>
                </a:solidFill>
              </a:rPr>
              <a:t>уровня зрелости ERP-решений, используемых российскими компаниями. </a:t>
            </a:r>
            <a:endParaRPr lang="ru-RU" sz="1800" b="1" dirty="0" smtClean="0">
              <a:solidFill>
                <a:srgbClr val="0000FF"/>
              </a:solidFill>
            </a:endParaRPr>
          </a:p>
          <a:p>
            <a:r>
              <a:rPr lang="ru-RU" sz="1800" b="1" dirty="0" smtClean="0">
                <a:solidFill>
                  <a:srgbClr val="0000FF"/>
                </a:solidFill>
              </a:rPr>
              <a:t>Опрошены 150 </a:t>
            </a:r>
            <a:r>
              <a:rPr lang="ru-RU" sz="1800" b="1" dirty="0">
                <a:solidFill>
                  <a:srgbClr val="0000FF"/>
                </a:solidFill>
              </a:rPr>
              <a:t>руководителей бизнеса и ИТ-директоров в компаниях с оборотом от 50 до 500 млн. долл., </a:t>
            </a:r>
            <a:r>
              <a:rPr lang="ru-RU" sz="1800" b="1" dirty="0" smtClean="0">
                <a:solidFill>
                  <a:srgbClr val="0000FF"/>
                </a:solidFill>
              </a:rPr>
              <a:t>(торговля</a:t>
            </a:r>
            <a:r>
              <a:rPr lang="ru-RU" sz="1800" b="1" dirty="0">
                <a:solidFill>
                  <a:srgbClr val="0000FF"/>
                </a:solidFill>
              </a:rPr>
              <a:t>, производство, транспорт и </a:t>
            </a:r>
            <a:r>
              <a:rPr lang="ru-RU" sz="1800" b="1" dirty="0" smtClean="0">
                <a:solidFill>
                  <a:srgbClr val="0000FF"/>
                </a:solidFill>
              </a:rPr>
              <a:t>телекоммуникации)</a:t>
            </a:r>
            <a:r>
              <a:rPr lang="ru-RU" sz="1800" dirty="0" smtClean="0">
                <a:solidFill>
                  <a:srgbClr val="0000FF"/>
                </a:solidFill>
              </a:rPr>
              <a:t>. </a:t>
            </a:r>
            <a:endParaRPr lang="ru-RU" sz="1800" dirty="0">
              <a:solidFill>
                <a:srgbClr val="0000FF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260649"/>
            <a:ext cx="8640960" cy="720079"/>
          </a:xfrm>
        </p:spPr>
        <p:txBody>
          <a:bodyPr/>
          <a:lstStyle/>
          <a:p>
            <a:r>
              <a:rPr lang="ru-RU" sz="4000" dirty="0">
                <a:effectLst/>
              </a:rPr>
              <a:t>Зачем внедряют ERP в России?</a:t>
            </a:r>
            <a:br>
              <a:rPr lang="ru-RU" sz="4000" dirty="0">
                <a:effectLst/>
              </a:rPr>
            </a:b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780928"/>
            <a:ext cx="83529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8000"/>
                </a:solidFill>
              </a:rPr>
              <a:t>Индекс зрелости ERP-рынка </a:t>
            </a:r>
            <a:r>
              <a:rPr lang="ru-RU" dirty="0"/>
              <a:t>- произведение </a:t>
            </a:r>
            <a:r>
              <a:rPr lang="ru-RU" dirty="0" smtClean="0"/>
              <a:t>коэффициентов проникновения </a:t>
            </a:r>
            <a:r>
              <a:rPr lang="ru-RU" dirty="0"/>
              <a:t>и эффективности </a:t>
            </a:r>
            <a:r>
              <a:rPr lang="ru-RU" b="1" dirty="0">
                <a:solidFill>
                  <a:srgbClr val="008000"/>
                </a:solidFill>
              </a:rPr>
              <a:t> </a:t>
            </a:r>
            <a:r>
              <a:rPr lang="ru-RU" b="1" dirty="0" smtClean="0">
                <a:solidFill>
                  <a:srgbClr val="008000"/>
                </a:solidFill>
              </a:rPr>
              <a:t>ERP-систем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endParaRPr lang="ru-RU" dirty="0">
              <a:solidFill>
                <a:srgbClr val="0000FF"/>
              </a:solidFill>
            </a:endParaRPr>
          </a:p>
          <a:p>
            <a:endParaRPr lang="ru-RU" b="1" u="sng" dirty="0" smtClean="0"/>
          </a:p>
          <a:p>
            <a:r>
              <a:rPr lang="ru-RU" b="1" u="sng" dirty="0" smtClean="0"/>
              <a:t>Коэффициент </a:t>
            </a:r>
            <a:r>
              <a:rPr lang="ru-RU" b="1" u="sng" dirty="0"/>
              <a:t>проникновения</a:t>
            </a:r>
            <a:r>
              <a:rPr lang="ru-RU" dirty="0"/>
              <a:t> учитывает </a:t>
            </a:r>
            <a:r>
              <a:rPr lang="ru-RU" dirty="0" smtClean="0"/>
              <a:t>: </a:t>
            </a:r>
            <a:r>
              <a:rPr lang="ru-RU" i="1" u="sng" dirty="0"/>
              <a:t>число внедренных функциональных модулей, число рабочих мест, подключенных к системе, наличие неиспользованных лицензий, степень интеграции различных модулей системы, степень доработки решения, использование системы для принятия решений</a:t>
            </a:r>
            <a:r>
              <a:rPr lang="ru-RU" i="1" dirty="0"/>
              <a:t>.</a:t>
            </a:r>
          </a:p>
          <a:p>
            <a:endParaRPr lang="ru-RU" b="1" u="sng" dirty="0" smtClean="0"/>
          </a:p>
          <a:p>
            <a:r>
              <a:rPr lang="ru-RU" b="1" u="sng" dirty="0" smtClean="0"/>
              <a:t>Коэффициент </a:t>
            </a:r>
            <a:r>
              <a:rPr lang="ru-RU" b="1" u="sng" dirty="0"/>
              <a:t>эффективности ERP-систем</a:t>
            </a:r>
            <a:r>
              <a:rPr lang="ru-RU" dirty="0"/>
              <a:t> отражает полноту достижения целей внедрения решений </a:t>
            </a:r>
            <a:r>
              <a:rPr lang="ru-RU" dirty="0" smtClean="0"/>
              <a:t>исходя </a:t>
            </a:r>
            <a:r>
              <a:rPr lang="ru-RU" dirty="0"/>
              <a:t>из ответов </a:t>
            </a:r>
            <a:r>
              <a:rPr lang="ru-RU" dirty="0" smtClean="0"/>
              <a:t>на </a:t>
            </a:r>
            <a:r>
              <a:rPr lang="ru-RU" dirty="0"/>
              <a:t>вопрос, </a:t>
            </a:r>
            <a:r>
              <a:rPr lang="ru-RU" i="1" u="sng" dirty="0"/>
              <a:t>какие цели ставились перед началом проекта внедрения и в какой мере каждая из них была достигнута</a:t>
            </a:r>
            <a:r>
              <a:rPr lang="ru-RU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229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850" y="1196975"/>
            <a:ext cx="8496300" cy="4114800"/>
          </a:xfrm>
          <a:prstGeom prst="rect">
            <a:avLst/>
          </a:prstGeo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ru-RU" sz="2400" dirty="0" smtClean="0"/>
              <a:t>Требования к </a:t>
            </a:r>
            <a:r>
              <a:rPr lang="en-US" sz="2400" b="1" dirty="0"/>
              <a:t>OLAP </a:t>
            </a:r>
            <a:r>
              <a:rPr lang="ru-RU" sz="2400" b="1" dirty="0" smtClean="0"/>
              <a:t>–технологиям </a:t>
            </a:r>
            <a:r>
              <a:rPr lang="ru-RU" sz="2400" b="1" dirty="0" smtClean="0">
                <a:solidFill>
                  <a:srgbClr val="006600"/>
                </a:solidFill>
              </a:rPr>
              <a:t>(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FASMI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en-US" sz="2400" dirty="0" smtClean="0"/>
              <a:t>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400" dirty="0" smtClean="0"/>
              <a:t>Fast Analysis Shared Multidimensional Information</a:t>
            </a:r>
          </a:p>
          <a:p>
            <a:pPr>
              <a:defRPr/>
            </a:pPr>
            <a:r>
              <a:rPr lang="ru-RU" sz="2500" dirty="0" smtClean="0">
                <a:solidFill>
                  <a:schemeClr val="accent1">
                    <a:lumMod val="50000"/>
                  </a:schemeClr>
                </a:solidFill>
              </a:rPr>
              <a:t>Быстрый </a:t>
            </a:r>
            <a:r>
              <a:rPr lang="ru-RU" sz="2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(интерактивный режим, оптимально – ответ 5 сек)</a:t>
            </a:r>
          </a:p>
          <a:p>
            <a:pPr>
              <a:defRPr/>
            </a:pPr>
            <a:r>
              <a:rPr lang="ru-RU" sz="2500" dirty="0" smtClean="0">
                <a:solidFill>
                  <a:schemeClr val="accent1">
                    <a:lumMod val="50000"/>
                  </a:schemeClr>
                </a:solidFill>
              </a:rPr>
              <a:t>Анализ </a:t>
            </a:r>
            <a:r>
              <a:rPr lang="ru-RU" sz="2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(без необходимости программирования) –без использования </a:t>
            </a:r>
            <a:r>
              <a:rPr lang="ru-RU" sz="2400" dirty="0" smtClean="0"/>
              <a:t>SQL  (язык </a:t>
            </a:r>
            <a:r>
              <a:rPr lang="ru-RU" sz="2400" dirty="0"/>
              <a:t>общения с базами </a:t>
            </a:r>
            <a:r>
              <a:rPr lang="ru-RU" sz="2400" dirty="0" smtClean="0"/>
              <a:t>данных).</a:t>
            </a:r>
            <a:endParaRPr lang="ru-RU" sz="2400" dirty="0" smtClean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>
              <a:defRPr/>
            </a:pPr>
            <a:r>
              <a:rPr lang="ru-RU" sz="2500" dirty="0" smtClean="0">
                <a:solidFill>
                  <a:schemeClr val="accent1">
                    <a:lumMod val="50000"/>
                  </a:schemeClr>
                </a:solidFill>
              </a:rPr>
              <a:t>Разделяемой </a:t>
            </a:r>
            <a:r>
              <a:rPr lang="ru-RU" sz="2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(распределенный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ru-RU" sz="25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и одновременный доступ)</a:t>
            </a:r>
          </a:p>
          <a:p>
            <a:pPr>
              <a:defRPr/>
            </a:pPr>
            <a:r>
              <a:rPr lang="ru-RU" sz="2500" dirty="0" smtClean="0">
                <a:solidFill>
                  <a:schemeClr val="accent1">
                    <a:lumMod val="50000"/>
                  </a:schemeClr>
                </a:solidFill>
              </a:rPr>
              <a:t>Многомерной </a:t>
            </a:r>
            <a:r>
              <a:rPr lang="ru-RU" sz="2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(сложность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бизнес-модели)</a:t>
            </a:r>
          </a:p>
          <a:p>
            <a:pPr>
              <a:defRPr/>
            </a:pPr>
            <a:r>
              <a:rPr lang="ru-RU" sz="2500" dirty="0" smtClean="0">
                <a:solidFill>
                  <a:schemeClr val="accent1">
                    <a:lumMod val="50000"/>
                  </a:schemeClr>
                </a:solidFill>
              </a:rPr>
              <a:t>Информации </a:t>
            </a:r>
            <a:r>
              <a:rPr lang="ru-RU" sz="2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(не в таблицах, а в разрезах) представление в виде </a:t>
            </a:r>
            <a:r>
              <a:rPr lang="en-US" sz="2400" b="1" dirty="0" smtClean="0"/>
              <a:t>OLAP</a:t>
            </a:r>
            <a:r>
              <a:rPr lang="ru-RU" sz="2400" b="1" dirty="0" smtClean="0"/>
              <a:t>_кубов</a:t>
            </a:r>
            <a:endParaRPr lang="ru-RU" sz="24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23850" y="404813"/>
            <a:ext cx="8496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US" b="1">
                <a:solidFill>
                  <a:srgbClr val="006600"/>
                </a:solidFill>
              </a:rPr>
              <a:t>OLAP </a:t>
            </a:r>
            <a:r>
              <a:rPr lang="en-US" altLang="ru-RU" b="1">
                <a:solidFill>
                  <a:srgbClr val="003366"/>
                </a:solidFill>
              </a:rPr>
              <a:t>(On-Line Analytical Processing)</a:t>
            </a:r>
            <a:endParaRPr lang="ru-RU" altLang="ru-RU" b="1">
              <a:solidFill>
                <a:srgbClr val="003366"/>
              </a:solidFill>
            </a:endParaRPr>
          </a:p>
          <a:p>
            <a:pPr algn="r"/>
            <a:r>
              <a:rPr lang="en-US"/>
              <a:t>–</a:t>
            </a:r>
            <a:r>
              <a:rPr lang="ru-RU"/>
              <a:t> </a:t>
            </a:r>
            <a:r>
              <a:rPr lang="ru-RU">
                <a:solidFill>
                  <a:srgbClr val="3333FF"/>
                </a:solidFill>
              </a:rPr>
              <a:t>класс приложений и технологий, предназначенных для оперативной аналитической обработки многомерных данных</a:t>
            </a:r>
          </a:p>
        </p:txBody>
      </p:sp>
      <p:pic>
        <p:nvPicPr>
          <p:cNvPr id="32772" name="Рисунок 5" descr="https://cf2.ppt-online.org/files2/slide/y/YfwCKbkit8zjdqMXQREOJ51ha42Gxp3UASLeP6/slide-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97" t="46286" r="2563"/>
          <a:stretch>
            <a:fillRect/>
          </a:stretch>
        </p:blipFill>
        <p:spPr bwMode="auto">
          <a:xfrm>
            <a:off x="5640388" y="3789363"/>
            <a:ext cx="3097212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105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6EE9B7-4279-4F69-A3B1-C9F10447968D}" type="slidenum">
              <a:rPr lang="ru-RU" smtClean="0">
                <a:latin typeface="Arial Black" pitchFamily="34" charset="0"/>
              </a:rPr>
              <a:pPr eaLnBrk="1" hangingPunct="1"/>
              <a:t>18</a:t>
            </a:fld>
            <a:endParaRPr lang="ru-RU" smtClean="0">
              <a:latin typeface="Arial Black" pitchFamily="34" charset="0"/>
            </a:endParaRP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395288" y="69850"/>
            <a:ext cx="8496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ru-RU" b="1">
                <a:solidFill>
                  <a:schemeClr val="bg2"/>
                </a:solidFill>
              </a:rPr>
              <a:t>Структура информации</a:t>
            </a:r>
          </a:p>
        </p:txBody>
      </p:sp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009650"/>
            <a:ext cx="8713787" cy="488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4314407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944" y="1124744"/>
            <a:ext cx="885698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розничная торговля</a:t>
            </a:r>
            <a:r>
              <a:rPr lang="ru-RU" sz="2000" b="1" u="sng" dirty="0" smtClean="0"/>
              <a:t> </a:t>
            </a:r>
            <a:r>
              <a:rPr lang="ru-RU" sz="2000" b="1" dirty="0"/>
              <a:t>подстраивают свои бизнес-модели под растущий объем </a:t>
            </a:r>
            <a:r>
              <a:rPr lang="ru-RU" sz="2000" b="1" dirty="0" smtClean="0">
                <a:solidFill>
                  <a:srgbClr val="FF0000"/>
                </a:solidFill>
              </a:rPr>
              <a:t>онлайн-продаж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в </a:t>
            </a:r>
            <a:r>
              <a:rPr lang="ru-RU" sz="2000" b="1" dirty="0"/>
              <a:t>госсекторе и крупных корпорациях </a:t>
            </a:r>
            <a:r>
              <a:rPr lang="ru-RU" sz="2000" b="1" dirty="0" smtClean="0"/>
              <a:t>наметилась тенденция </a:t>
            </a:r>
            <a:r>
              <a:rPr lang="ru-RU" sz="2000" b="1" dirty="0" err="1" smtClean="0">
                <a:solidFill>
                  <a:srgbClr val="FF0000"/>
                </a:solidFill>
              </a:rPr>
              <a:t>импортозамещения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растет спрос на углубленное </a:t>
            </a:r>
            <a:r>
              <a:rPr lang="ru-RU" sz="2000" b="1" dirty="0"/>
              <a:t>планирование операционной деятельности, </a:t>
            </a:r>
            <a:r>
              <a:rPr lang="ru-RU" sz="2000" b="1" dirty="0" smtClean="0"/>
              <a:t>автоматизацию бизнес-процессов</a:t>
            </a:r>
            <a:r>
              <a:rPr lang="ru-RU" sz="2000" b="1" dirty="0"/>
              <a:t>, которые не были охвачены ранее, </a:t>
            </a:r>
            <a:r>
              <a:rPr lang="ru-RU" sz="2000" b="1" dirty="0" smtClean="0">
                <a:solidFill>
                  <a:srgbClr val="FF0000"/>
                </a:solidFill>
              </a:rPr>
              <a:t>сквозную автоматизацию </a:t>
            </a:r>
            <a:r>
              <a:rPr lang="ru-RU" sz="2000" b="1" dirty="0" smtClean="0"/>
              <a:t>(интеграция – сенсоры, датчики…)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/>
              <a:t>жесткая классификация на </a:t>
            </a:r>
            <a:r>
              <a:rPr lang="ru-RU" sz="2000" b="1" dirty="0">
                <a:solidFill>
                  <a:srgbClr val="FF0000"/>
                </a:solidFill>
              </a:rPr>
              <a:t>отраслевые</a:t>
            </a:r>
            <a:r>
              <a:rPr lang="ru-RU" sz="2000" b="1" dirty="0"/>
              <a:t> решения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rgbClr val="FF0000"/>
                </a:solidFill>
              </a:rPr>
              <a:t>отложенный </a:t>
            </a:r>
            <a:r>
              <a:rPr lang="ru-RU" sz="2000" b="1" dirty="0">
                <a:solidFill>
                  <a:srgbClr val="FF0000"/>
                </a:solidFill>
              </a:rPr>
              <a:t>спрос на внедрения </a:t>
            </a:r>
            <a:r>
              <a:rPr lang="ru-RU" sz="2000" b="1" dirty="0"/>
              <a:t>и завершение жизненного цикла </a:t>
            </a:r>
            <a:r>
              <a:rPr lang="ru-RU" sz="2000" b="1" dirty="0" smtClean="0"/>
              <a:t>ERP (через 7-10 лет – переход на новую версию)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>
                <a:solidFill>
                  <a:srgbClr val="FF0000"/>
                </a:solidFill>
              </a:rPr>
              <a:t>слияния/поглощения </a:t>
            </a:r>
            <a:r>
              <a:rPr lang="ru-RU" sz="2000" b="1" dirty="0" smtClean="0"/>
              <a:t>– новый рынок для </a:t>
            </a:r>
            <a:r>
              <a:rPr lang="en-US" sz="2000" b="1" dirty="0" smtClean="0"/>
              <a:t>ERP-</a:t>
            </a:r>
            <a:r>
              <a:rPr lang="ru-RU" sz="2000" b="1" dirty="0"/>
              <a:t>консультантов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драйвер рынка - </a:t>
            </a:r>
            <a:r>
              <a:rPr lang="ru-RU" sz="2000" b="1" dirty="0" smtClean="0">
                <a:solidFill>
                  <a:srgbClr val="FF0000"/>
                </a:solidFill>
              </a:rPr>
              <a:t>новые </a:t>
            </a:r>
            <a:r>
              <a:rPr lang="ru-RU" sz="2000" b="1" dirty="0" err="1" smtClean="0">
                <a:solidFill>
                  <a:srgbClr val="FF0000"/>
                </a:solidFill>
              </a:rPr>
              <a:t>технологии</a:t>
            </a:r>
            <a:r>
              <a:rPr lang="ru-RU" sz="2000" b="1" dirty="0" err="1" smtClean="0"/>
              <a:t>:</a:t>
            </a:r>
            <a:r>
              <a:rPr lang="ru-RU" sz="2000" b="1" dirty="0" err="1" smtClean="0">
                <a:solidFill>
                  <a:srgbClr val="FFFF00"/>
                </a:solidFill>
                <a:hlinkClick r:id="rId2" tooltip="BigData"/>
              </a:rPr>
              <a:t>BigData</a:t>
            </a:r>
            <a:r>
              <a:rPr lang="ru-RU" sz="2000" b="1" dirty="0" smtClean="0"/>
              <a:t> для предиктивной аналитики, облачные технологии (</a:t>
            </a:r>
            <a:r>
              <a:rPr lang="ru-RU" sz="2000" b="1" dirty="0"/>
              <a:t> </a:t>
            </a:r>
            <a:r>
              <a:rPr lang="ru-RU" sz="2000" b="1" u="sng" dirty="0" err="1">
                <a:hlinkClick r:id="rId3" tooltip="Microsoft"/>
              </a:rPr>
              <a:t>Microsoft</a:t>
            </a:r>
            <a:r>
              <a:rPr lang="ru-RU" sz="2000" b="1" dirty="0"/>
              <a:t> – </a:t>
            </a:r>
            <a:r>
              <a:rPr lang="ru-RU" sz="2000" b="1" dirty="0" err="1"/>
              <a:t>Dynamics</a:t>
            </a:r>
            <a:r>
              <a:rPr lang="ru-RU" sz="2000" b="1" dirty="0"/>
              <a:t> </a:t>
            </a:r>
            <a:r>
              <a:rPr lang="ru-RU" sz="2000" b="1" dirty="0" smtClean="0"/>
              <a:t>365 -  </a:t>
            </a:r>
            <a:r>
              <a:rPr lang="ru-RU" sz="2000" b="1" dirty="0"/>
              <a:t>полностью </a:t>
            </a:r>
            <a:r>
              <a:rPr lang="ru-RU" sz="2000" b="1" dirty="0" smtClean="0"/>
              <a:t>в облаке ), </a:t>
            </a:r>
            <a:r>
              <a:rPr lang="ru-RU" sz="2000" b="1" dirty="0" err="1"/>
              <a:t>in-memory</a:t>
            </a:r>
            <a:r>
              <a:rPr lang="ru-RU" sz="2000" b="1" dirty="0"/>
              <a:t> </a:t>
            </a:r>
            <a:r>
              <a:rPr lang="ru-RU" sz="2000" b="1" dirty="0" smtClean="0"/>
              <a:t>платформы (</a:t>
            </a:r>
            <a:r>
              <a:rPr lang="ru-RU" sz="2000" b="1" u="sng" dirty="0">
                <a:hlinkClick r:id="rId4" tooltip="SAP HANA (High Performance Analytic Appliance)"/>
              </a:rPr>
              <a:t>SAP </a:t>
            </a:r>
            <a:r>
              <a:rPr lang="ru-RU" sz="2000" b="1" u="sng" dirty="0" smtClean="0">
                <a:hlinkClick r:id="rId4" tooltip="SAP HANA (High Performance Analytic Appliance)"/>
              </a:rPr>
              <a:t>HANA</a:t>
            </a:r>
            <a:r>
              <a:rPr lang="ru-RU" sz="2000" b="1" dirty="0"/>
              <a:t> </a:t>
            </a:r>
            <a:r>
              <a:rPr lang="ru-RU" sz="2000" b="1" dirty="0" smtClean="0"/>
              <a:t>– решение задач в режиме реального времени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Для малого бизнеса </a:t>
            </a:r>
            <a:r>
              <a:rPr lang="ru-RU" sz="2000" b="1" dirty="0" smtClean="0">
                <a:solidFill>
                  <a:srgbClr val="FF0000"/>
                </a:solidFill>
              </a:rPr>
              <a:t>– аренда </a:t>
            </a:r>
            <a:r>
              <a:rPr lang="ru-RU" sz="2000" b="1" dirty="0">
                <a:solidFill>
                  <a:srgbClr val="FF0000"/>
                </a:solidFill>
              </a:rPr>
              <a:t>ERP </a:t>
            </a:r>
            <a:r>
              <a:rPr lang="ru-RU" sz="2000" b="1" dirty="0" smtClean="0">
                <a:solidFill>
                  <a:srgbClr val="FF0000"/>
                </a:solidFill>
              </a:rPr>
              <a:t>в облаке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74900" y="476672"/>
            <a:ext cx="6462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8000"/>
                </a:solidFill>
              </a:rPr>
              <a:t>ТРЕНДЫ:</a:t>
            </a:r>
            <a:endParaRPr lang="ru-RU" sz="24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87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433784"/>
          </a:xfrm>
        </p:spPr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r>
              <a:rPr lang="ru-RU" sz="7600" b="1" dirty="0">
                <a:solidFill>
                  <a:schemeClr val="accent6">
                    <a:lumMod val="50000"/>
                  </a:schemeClr>
                </a:solidFill>
              </a:rPr>
              <a:t>ERP-?</a:t>
            </a:r>
          </a:p>
          <a:p>
            <a:pPr marL="45720" indent="0">
              <a:buNone/>
            </a:pPr>
            <a:r>
              <a:rPr lang="ru-RU" sz="7600" b="1" dirty="0" smtClean="0">
                <a:solidFill>
                  <a:schemeClr val="accent6">
                    <a:lumMod val="50000"/>
                  </a:schemeClr>
                </a:solidFill>
              </a:rPr>
              <a:t>MRP-?</a:t>
            </a:r>
            <a:endParaRPr lang="ru-RU" sz="76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" indent="0">
              <a:buNone/>
            </a:pPr>
            <a:r>
              <a:rPr lang="ru-RU" sz="7600" b="1" dirty="0" smtClean="0">
                <a:solidFill>
                  <a:schemeClr val="accent6">
                    <a:lumMod val="50000"/>
                  </a:schemeClr>
                </a:solidFill>
              </a:rPr>
              <a:t>CRP</a:t>
            </a:r>
            <a:r>
              <a:rPr lang="ru-RU" sz="7600" b="1" dirty="0" smtClean="0"/>
              <a:t> </a:t>
            </a:r>
            <a:r>
              <a:rPr lang="ru-RU" sz="7600" b="1" dirty="0">
                <a:solidFill>
                  <a:schemeClr val="accent6">
                    <a:lumMod val="50000"/>
                  </a:schemeClr>
                </a:solidFill>
              </a:rPr>
              <a:t>-?</a:t>
            </a:r>
          </a:p>
          <a:p>
            <a:pPr marL="45720" indent="0">
              <a:buNone/>
            </a:pPr>
            <a:r>
              <a:rPr lang="ru-RU" sz="7600" b="1" dirty="0" smtClean="0">
                <a:solidFill>
                  <a:schemeClr val="accent6">
                    <a:lumMod val="50000"/>
                  </a:schemeClr>
                </a:solidFill>
              </a:rPr>
              <a:t>MRPII</a:t>
            </a:r>
            <a:r>
              <a:rPr lang="ru-RU" sz="7600" b="1" dirty="0">
                <a:solidFill>
                  <a:schemeClr val="accent6">
                    <a:lumMod val="50000"/>
                  </a:schemeClr>
                </a:solidFill>
              </a:rPr>
              <a:t>-?</a:t>
            </a:r>
          </a:p>
          <a:p>
            <a:pPr marL="45720" indent="0">
              <a:buNone/>
            </a:pPr>
            <a:r>
              <a:rPr lang="ru-RU" sz="7600" b="1" dirty="0">
                <a:solidFill>
                  <a:schemeClr val="accent6">
                    <a:lumMod val="50000"/>
                  </a:schemeClr>
                </a:solidFill>
              </a:rPr>
              <a:t>BPM-?</a:t>
            </a:r>
          </a:p>
          <a:p>
            <a:pPr marL="45720" indent="0">
              <a:buNone/>
            </a:pPr>
            <a:r>
              <a:rPr lang="ru-RU" sz="7600" b="1" dirty="0" smtClean="0">
                <a:solidFill>
                  <a:schemeClr val="accent6">
                    <a:lumMod val="50000"/>
                  </a:schemeClr>
                </a:solidFill>
              </a:rPr>
              <a:t>CRM-</a:t>
            </a:r>
            <a:r>
              <a:rPr lang="ru-RU" sz="7600" b="1" dirty="0">
                <a:solidFill>
                  <a:schemeClr val="accent6">
                    <a:lumMod val="50000"/>
                  </a:schemeClr>
                </a:solidFill>
              </a:rPr>
              <a:t>?</a:t>
            </a:r>
          </a:p>
          <a:p>
            <a:pPr marL="45720" indent="0">
              <a:buNone/>
            </a:pPr>
            <a:r>
              <a:rPr lang="ru-RU" sz="7600" b="1" dirty="0" smtClean="0">
                <a:solidFill>
                  <a:schemeClr val="accent6">
                    <a:lumMod val="50000"/>
                  </a:schemeClr>
                </a:solidFill>
              </a:rPr>
              <a:t>КИС-</a:t>
            </a:r>
            <a:r>
              <a:rPr lang="ru-RU" sz="7600" b="1" dirty="0">
                <a:solidFill>
                  <a:schemeClr val="accent6">
                    <a:lumMod val="50000"/>
                  </a:schemeClr>
                </a:solidFill>
              </a:rPr>
              <a:t>?</a:t>
            </a:r>
          </a:p>
          <a:p>
            <a:pPr marL="45720" indent="0">
              <a:buNone/>
            </a:pPr>
            <a:r>
              <a:rPr lang="ru-RU" sz="7600" b="1" dirty="0" smtClean="0">
                <a:solidFill>
                  <a:schemeClr val="accent6">
                    <a:lumMod val="50000"/>
                  </a:schemeClr>
                </a:solidFill>
              </a:rPr>
              <a:t>ИСУП</a:t>
            </a:r>
            <a:r>
              <a:rPr lang="ru-RU" sz="7600" b="1" dirty="0">
                <a:solidFill>
                  <a:schemeClr val="accent6">
                    <a:lumMod val="50000"/>
                  </a:schemeClr>
                </a:solidFill>
              </a:rPr>
              <a:t>-?</a:t>
            </a:r>
          </a:p>
          <a:p>
            <a:pPr marL="45720" indent="0">
              <a:buNone/>
            </a:pP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" indent="0">
              <a:buNone/>
            </a:pP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35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52F342-F526-4A32-B051-3711C9010BB3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307975" y="1916832"/>
            <a:ext cx="8440489" cy="30963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b="1" i="1" dirty="0" smtClean="0">
                <a:solidFill>
                  <a:srgbClr val="993300"/>
                </a:solidFill>
              </a:rPr>
              <a:t>Контроллинг - </a:t>
            </a:r>
            <a:r>
              <a:rPr lang="ru-RU" sz="3200" b="1" i="1" dirty="0" smtClean="0">
                <a:solidFill>
                  <a:srgbClr val="3333FF"/>
                </a:solidFill>
              </a:rPr>
              <a:t>интеграция</a:t>
            </a:r>
            <a:r>
              <a:rPr lang="ru-RU" sz="3200" b="1" i="1" dirty="0" smtClean="0">
                <a:solidFill>
                  <a:srgbClr val="993300"/>
                </a:solidFill>
              </a:rPr>
              <a:t>  учета, анализа, планирования, нормирования, контроля </a:t>
            </a:r>
            <a:r>
              <a:rPr lang="ru-RU" sz="3200" b="1" i="1" dirty="0" smtClean="0">
                <a:solidFill>
                  <a:srgbClr val="3333FF"/>
                </a:solidFill>
              </a:rPr>
              <a:t>в единую систему</a:t>
            </a:r>
            <a:r>
              <a:rPr lang="ru-RU" sz="3200" b="1" i="1" dirty="0" smtClean="0">
                <a:solidFill>
                  <a:srgbClr val="993300"/>
                </a:solidFill>
              </a:rPr>
              <a:t> получения, обработки, обобщения </a:t>
            </a:r>
            <a:r>
              <a:rPr lang="ru-RU" sz="3200" b="1" i="1" dirty="0" smtClean="0">
                <a:solidFill>
                  <a:srgbClr val="0000FF"/>
                </a:solidFill>
              </a:rPr>
              <a:t>информации</a:t>
            </a:r>
            <a:r>
              <a:rPr lang="ru-RU" sz="3200" b="1" i="1" dirty="0" smtClean="0">
                <a:solidFill>
                  <a:srgbClr val="993300"/>
                </a:solidFill>
              </a:rPr>
              <a:t> и принятия на ее основе </a:t>
            </a:r>
            <a:r>
              <a:rPr lang="ru-RU" sz="3200" b="1" i="1" dirty="0" smtClean="0">
                <a:solidFill>
                  <a:srgbClr val="3333FF"/>
                </a:solidFill>
              </a:rPr>
              <a:t>управленческих решений</a:t>
            </a:r>
          </a:p>
          <a:p>
            <a:endParaRPr lang="ru-RU" sz="3600" b="1" i="1" dirty="0" smtClean="0">
              <a:solidFill>
                <a:srgbClr val="3333FF"/>
              </a:solidFill>
            </a:endParaRPr>
          </a:p>
        </p:txBody>
      </p:sp>
      <p:sp>
        <p:nvSpPr>
          <p:cNvPr id="2" name="AutoShape 2" descr="Картинки по запросу &quot;матрешка рисуно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Картинки по запросу &quot;матрешка рисунок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3" name="Picture 5" descr="C:\Users\предпренимательство\Downloads\Без названия (1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7" b="16666"/>
          <a:stretch/>
        </p:blipFill>
        <p:spPr bwMode="auto">
          <a:xfrm>
            <a:off x="176079" y="5233070"/>
            <a:ext cx="1585054" cy="129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83569" y="42614"/>
            <a:ext cx="7560840" cy="173020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 fontScale="97500"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ru-RU" sz="3600" dirty="0" smtClean="0">
                <a:latin typeface="Comic Sans MS" pitchFamily="66" charset="0"/>
              </a:rPr>
              <a:t>Контроллинг -  </a:t>
            </a:r>
            <a:r>
              <a:rPr lang="ru-RU" sz="3600" dirty="0">
                <a:latin typeface="Comic Sans MS" pitchFamily="66" charset="0"/>
              </a:rPr>
              <a:t>это сервисная система поддержки управленческих решений</a:t>
            </a:r>
            <a:endParaRPr lang="ru-RU" sz="3600" dirty="0" smtClean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979712" y="5233070"/>
            <a:ext cx="6912769" cy="12922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i="1" dirty="0">
                <a:solidFill>
                  <a:srgbClr val="00B050"/>
                </a:solidFill>
              </a:rPr>
              <a:t>Контроллинг -  это информационно-аналитическая </a:t>
            </a:r>
            <a:r>
              <a:rPr lang="ru-RU" sz="2400" b="1" i="1" dirty="0">
                <a:solidFill>
                  <a:srgbClr val="0000FF"/>
                </a:solidFill>
              </a:rPr>
              <a:t>поддержка управленческих </a:t>
            </a:r>
            <a:r>
              <a:rPr lang="ru-RU" sz="2400" b="1" i="1" dirty="0" smtClean="0">
                <a:solidFill>
                  <a:srgbClr val="0000FF"/>
                </a:solidFill>
              </a:rPr>
              <a:t>решений</a:t>
            </a:r>
            <a:r>
              <a:rPr lang="ru-RU" sz="2400" b="1" i="1" dirty="0" smtClean="0">
                <a:solidFill>
                  <a:srgbClr val="00B050"/>
                </a:solidFill>
              </a:rPr>
              <a:t>, </a:t>
            </a:r>
          </a:p>
          <a:p>
            <a:pPr algn="l"/>
            <a:r>
              <a:rPr lang="ru-RU" sz="2400" b="1" i="1" dirty="0" smtClean="0">
                <a:solidFill>
                  <a:srgbClr val="00B050"/>
                </a:solidFill>
              </a:rPr>
              <a:t>а информационные системы управления </a:t>
            </a:r>
            <a:r>
              <a:rPr lang="ru-RU" sz="2400" b="1" i="1" dirty="0" smtClean="0">
                <a:solidFill>
                  <a:srgbClr val="00B050"/>
                </a:solidFill>
              </a:rPr>
              <a:t>– </a:t>
            </a:r>
            <a:r>
              <a:rPr lang="ru-RU" sz="2400" b="1" i="1" dirty="0" smtClean="0">
                <a:solidFill>
                  <a:srgbClr val="0000FF"/>
                </a:solidFill>
              </a:rPr>
              <a:t>цифровая поддержка </a:t>
            </a:r>
            <a:r>
              <a:rPr lang="ru-RU" sz="2400" b="1" i="1" dirty="0" smtClean="0">
                <a:solidFill>
                  <a:srgbClr val="0000FF"/>
                </a:solidFill>
              </a:rPr>
              <a:t>контроллинга</a:t>
            </a:r>
            <a:endParaRPr lang="ru-RU" sz="24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20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DBFCE-8650-4E6B-B1B0-DE0A3C044653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7772400" cy="379413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>
                <a:solidFill>
                  <a:srgbClr val="800080"/>
                </a:solidFill>
              </a:rPr>
              <a:t>Этапы развития контроллинга</a:t>
            </a:r>
          </a:p>
        </p:txBody>
      </p:sp>
      <p:graphicFrame>
        <p:nvGraphicFramePr>
          <p:cNvPr id="43091" name="Group 8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560504758"/>
              </p:ext>
            </p:extLst>
          </p:nvPr>
        </p:nvGraphicFramePr>
        <p:xfrm>
          <a:off x="107950" y="1844824"/>
          <a:ext cx="8784530" cy="4023320"/>
        </p:xfrm>
        <a:graphic>
          <a:graphicData uri="http://schemas.openxmlformats.org/drawingml/2006/table">
            <a:tbl>
              <a:tblPr/>
              <a:tblGrid>
                <a:gridCol w="3884516"/>
                <a:gridCol w="4900014"/>
              </a:tblGrid>
              <a:tr h="3817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Ориентация этапа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Сущность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71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 систему учета (50-е годы ХХ века)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Переориентация учета из прошлого в будущее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79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 информационную систему (70-80-е ХХ века)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Создание единой информационной системы для принятия управленческих решений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25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 систему управления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Стратегический менеджмент, проектный менеджмент, процессный подход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21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45224"/>
            <a:ext cx="8600743" cy="1143000"/>
          </a:xfrm>
        </p:spPr>
        <p:txBody>
          <a:bodyPr/>
          <a:lstStyle/>
          <a:p>
            <a:r>
              <a:rPr lang="ru-RU" sz="2000" dirty="0">
                <a:solidFill>
                  <a:srgbClr val="00B050"/>
                </a:solidFill>
                <a:effectLst/>
              </a:rPr>
              <a:t>Вячеслав Ромашко</a:t>
            </a:r>
            <a:r>
              <a:rPr lang="ru-RU" sz="2000" dirty="0" smtClean="0">
                <a:solidFill>
                  <a:srgbClr val="00B050"/>
                </a:solidFill>
                <a:effectLst/>
              </a:rPr>
              <a:t>,</a:t>
            </a:r>
            <a:br>
              <a:rPr lang="ru-RU" sz="2000" dirty="0" smtClean="0">
                <a:solidFill>
                  <a:srgbClr val="00B050"/>
                </a:solidFill>
                <a:effectLst/>
              </a:rPr>
            </a:br>
            <a:r>
              <a:rPr lang="ru-RU" sz="2000" dirty="0" smtClean="0">
                <a:solidFill>
                  <a:srgbClr val="00B050"/>
                </a:solidFill>
                <a:effectLst/>
              </a:rPr>
              <a:t> </a:t>
            </a:r>
            <a:r>
              <a:rPr lang="ru-RU" sz="2000" b="0" i="1" dirty="0" smtClean="0">
                <a:solidFill>
                  <a:srgbClr val="00B050"/>
                </a:solidFill>
                <a:effectLst/>
              </a:rPr>
              <a:t>компания </a:t>
            </a:r>
            <a:r>
              <a:rPr lang="en-US" sz="2000" b="0" i="1" dirty="0" err="1" smtClean="0">
                <a:solidFill>
                  <a:srgbClr val="00B050"/>
                </a:solidFill>
                <a:effectLst/>
              </a:rPr>
              <a:t>Gradum</a:t>
            </a:r>
            <a:r>
              <a:rPr lang="ru-RU" sz="2000" b="0" i="1" dirty="0" smtClean="0">
                <a:solidFill>
                  <a:srgbClr val="00B050"/>
                </a:solidFill>
                <a:effectLst/>
              </a:rPr>
              <a:t> (специализация в области автоматизации </a:t>
            </a:r>
            <a:r>
              <a:rPr lang="ru-RU" sz="2000" b="0" i="1" dirty="0">
                <a:solidFill>
                  <a:srgbClr val="00B050"/>
                </a:solidFill>
                <a:effectLst/>
              </a:rPr>
              <a:t>крупного корпоративного сегмента на базе решений «1С</a:t>
            </a:r>
            <a:r>
              <a:rPr lang="ru-RU" sz="2000" b="0" i="1" dirty="0" smtClean="0">
                <a:solidFill>
                  <a:srgbClr val="00B050"/>
                </a:solidFill>
                <a:effectLst/>
              </a:rPr>
              <a:t>») </a:t>
            </a:r>
            <a:endParaRPr lang="ru-RU" sz="2000" b="0" i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3333FF"/>
                </a:solidFill>
              </a:rPr>
              <a:t>Роль </a:t>
            </a:r>
            <a:r>
              <a:rPr lang="ru-RU" sz="2800" b="1" dirty="0" err="1" smtClean="0">
                <a:solidFill>
                  <a:srgbClr val="3333FF"/>
                </a:solidFill>
              </a:rPr>
              <a:t>внедренца</a:t>
            </a:r>
            <a:r>
              <a:rPr lang="ru-RU" sz="2800" b="1" dirty="0" smtClean="0">
                <a:solidFill>
                  <a:srgbClr val="3333FF"/>
                </a:solidFill>
              </a:rPr>
              <a:t> </a:t>
            </a:r>
            <a:r>
              <a:rPr lang="ru-RU" sz="2800" b="1" dirty="0">
                <a:solidFill>
                  <a:srgbClr val="3333FF"/>
                </a:solidFill>
              </a:rPr>
              <a:t>не ограничивается настройкой программного продукта. </a:t>
            </a:r>
            <a:endParaRPr lang="ru-RU" sz="2800" b="1" dirty="0" smtClean="0">
              <a:solidFill>
                <a:srgbClr val="3333FF"/>
              </a:solidFill>
            </a:endParaRPr>
          </a:p>
          <a:p>
            <a:pPr marL="45720" indent="0">
              <a:buNone/>
            </a:pPr>
            <a:r>
              <a:rPr lang="ru-RU" sz="2800" b="1" smtClean="0">
                <a:solidFill>
                  <a:srgbClr val="3333FF"/>
                </a:solidFill>
              </a:rPr>
              <a:t>От </a:t>
            </a:r>
            <a:r>
              <a:rPr lang="ru-RU" sz="2800" b="1" dirty="0">
                <a:solidFill>
                  <a:srgbClr val="3333FF"/>
                </a:solidFill>
              </a:rPr>
              <a:t>него ожидают рекомендаций по улучшению бизнес-процессов, лучших практик, свежего взгляда на бизнес</a:t>
            </a:r>
            <a:r>
              <a:rPr lang="ru-RU" sz="2800" b="1">
                <a:solidFill>
                  <a:srgbClr val="3333FF"/>
                </a:solidFill>
              </a:rPr>
              <a:t>. </a:t>
            </a:r>
            <a:endParaRPr lang="ru-RU" sz="2800" b="1" smtClean="0">
              <a:solidFill>
                <a:srgbClr val="3333FF"/>
              </a:solidFill>
            </a:endParaRPr>
          </a:p>
          <a:p>
            <a:pPr marL="45720" indent="0">
              <a:buNone/>
            </a:pPr>
            <a:r>
              <a:rPr lang="ru-RU" sz="2800" b="1" smtClean="0">
                <a:solidFill>
                  <a:srgbClr val="3333FF"/>
                </a:solidFill>
              </a:rPr>
              <a:t>Внедренец</a:t>
            </a:r>
            <a:r>
              <a:rPr lang="ru-RU" sz="2800" b="1" dirty="0" smtClean="0">
                <a:solidFill>
                  <a:srgbClr val="3333FF"/>
                </a:solidFill>
              </a:rPr>
              <a:t> </a:t>
            </a:r>
            <a:r>
              <a:rPr lang="ru-RU" sz="2800" b="1" dirty="0">
                <a:solidFill>
                  <a:srgbClr val="3333FF"/>
                </a:solidFill>
              </a:rPr>
              <a:t>становится консультантом и советником.</a:t>
            </a:r>
          </a:p>
        </p:txBody>
      </p:sp>
    </p:spTree>
    <p:extLst>
      <p:ext uri="{BB962C8B-B14F-4D97-AF65-F5344CB8AC3E}">
        <p14:creationId xmlns:p14="http://schemas.microsoft.com/office/powerpoint/2010/main" val="1658753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27" name="AutoShape 67"/>
          <p:cNvSpPr>
            <a:spLocks noChangeArrowheads="1"/>
          </p:cNvSpPr>
          <p:nvPr/>
        </p:nvSpPr>
        <p:spPr bwMode="auto">
          <a:xfrm rot="1892180">
            <a:off x="7767091" y="1754021"/>
            <a:ext cx="917575" cy="647700"/>
          </a:xfrm>
          <a:prstGeom prst="downArrow">
            <a:avLst>
              <a:gd name="adj1" fmla="val 49824"/>
              <a:gd name="adj2" fmla="val 406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66631" name="AutoShape 71"/>
          <p:cNvSpPr>
            <a:spLocks noChangeArrowheads="1"/>
          </p:cNvSpPr>
          <p:nvPr/>
        </p:nvSpPr>
        <p:spPr bwMode="auto">
          <a:xfrm rot="2739395">
            <a:off x="7471944" y="2824470"/>
            <a:ext cx="917575" cy="647700"/>
          </a:xfrm>
          <a:prstGeom prst="downArrow">
            <a:avLst>
              <a:gd name="adj1" fmla="val 49824"/>
              <a:gd name="adj2" fmla="val 406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66632" name="Rectangle 72"/>
          <p:cNvSpPr>
            <a:spLocks noChangeArrowheads="1"/>
          </p:cNvSpPr>
          <p:nvPr/>
        </p:nvSpPr>
        <p:spPr bwMode="auto">
          <a:xfrm>
            <a:off x="179388" y="957021"/>
            <a:ext cx="7772400" cy="1140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MRP</a:t>
            </a:r>
            <a:r>
              <a:rPr lang="ru-RU" b="1" dirty="0"/>
              <a:t> (</a:t>
            </a:r>
            <a:r>
              <a:rPr lang="ru-RU" b="1" u="sng" dirty="0" err="1">
                <a:solidFill>
                  <a:srgbClr val="0000FF"/>
                </a:solidFill>
              </a:rPr>
              <a:t>Material</a:t>
            </a:r>
            <a:r>
              <a:rPr lang="ru-RU" b="1" dirty="0">
                <a:solidFill>
                  <a:srgbClr val="0000FF"/>
                </a:solidFill>
              </a:rPr>
              <a:t> </a:t>
            </a:r>
            <a:r>
              <a:rPr lang="ru-RU" b="1" dirty="0" err="1"/>
              <a:t>Requirements</a:t>
            </a:r>
            <a:r>
              <a:rPr lang="ru-RU" b="1" dirty="0"/>
              <a:t> </a:t>
            </a:r>
            <a:r>
              <a:rPr lang="ru-RU" b="1" dirty="0" err="1" smtClean="0"/>
              <a:t>Planning</a:t>
            </a:r>
            <a:r>
              <a:rPr lang="ru-RU" b="1" dirty="0" smtClean="0"/>
              <a:t> – </a:t>
            </a:r>
            <a:r>
              <a:rPr lang="ru-RU" b="1" i="1" dirty="0" smtClean="0">
                <a:solidFill>
                  <a:srgbClr val="00B050"/>
                </a:solidFill>
              </a:rPr>
              <a:t>планирование потребности в материалах</a:t>
            </a:r>
            <a:r>
              <a:rPr lang="ru-RU" b="1" dirty="0" smtClean="0"/>
              <a:t>)  - для регулирования </a:t>
            </a:r>
            <a:r>
              <a:rPr lang="ru-RU" b="1" dirty="0"/>
              <a:t>поставки комплектующих в производственный процесс, </a:t>
            </a:r>
            <a:r>
              <a:rPr lang="ru-RU" b="1" dirty="0" smtClean="0"/>
              <a:t>контроля запасов </a:t>
            </a:r>
            <a:r>
              <a:rPr lang="ru-RU" b="1" dirty="0"/>
              <a:t>на складе и </a:t>
            </a:r>
            <a:r>
              <a:rPr lang="ru-RU" b="1" dirty="0" smtClean="0"/>
              <a:t>самой </a:t>
            </a:r>
            <a:r>
              <a:rPr lang="ru-RU" b="1" dirty="0"/>
              <a:t>технологию производства</a:t>
            </a:r>
            <a:r>
              <a:rPr lang="ru-RU" dirty="0"/>
              <a:t> </a:t>
            </a:r>
            <a:r>
              <a:rPr lang="ru-RU" dirty="0" smtClean="0"/>
              <a:t>- начало 60-х</a:t>
            </a:r>
            <a:endParaRPr lang="ru-RU" sz="4000" dirty="0">
              <a:solidFill>
                <a:srgbClr val="FFCC66"/>
              </a:solidFill>
            </a:endParaRPr>
          </a:p>
        </p:txBody>
      </p:sp>
      <p:sp>
        <p:nvSpPr>
          <p:cNvPr id="66633" name="Rectangle 73"/>
          <p:cNvSpPr>
            <a:spLocks noChangeArrowheads="1"/>
          </p:cNvSpPr>
          <p:nvPr/>
        </p:nvSpPr>
        <p:spPr bwMode="auto">
          <a:xfrm>
            <a:off x="230481" y="3251884"/>
            <a:ext cx="7772400" cy="771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dirty="0"/>
              <a:t> 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MRPII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smtClean="0"/>
              <a:t>(</a:t>
            </a:r>
            <a:r>
              <a:rPr lang="ru-RU" b="1" u="sng" dirty="0" err="1" smtClean="0">
                <a:solidFill>
                  <a:srgbClr val="0000FF"/>
                </a:solidFill>
              </a:rPr>
              <a:t>Manufactory</a:t>
            </a:r>
            <a:r>
              <a:rPr lang="ru-RU" b="1" u="sng" dirty="0" smtClean="0">
                <a:solidFill>
                  <a:srgbClr val="0000FF"/>
                </a:solidFill>
              </a:rPr>
              <a:t> </a:t>
            </a:r>
            <a:r>
              <a:rPr lang="ru-RU" b="1" u="sng" dirty="0" err="1" smtClean="0">
                <a:solidFill>
                  <a:srgbClr val="0000FF"/>
                </a:solidFill>
              </a:rPr>
              <a:t>Resource</a:t>
            </a:r>
            <a:r>
              <a:rPr lang="ru-RU" b="1" u="sng" dirty="0" smtClean="0">
                <a:solidFill>
                  <a:srgbClr val="0000FF"/>
                </a:solidFill>
              </a:rPr>
              <a:t> </a:t>
            </a:r>
            <a:r>
              <a:rPr lang="ru-RU" b="1" dirty="0" err="1" smtClean="0"/>
              <a:t>Planning</a:t>
            </a:r>
            <a:r>
              <a:rPr lang="ru-RU" dirty="0" smtClean="0"/>
              <a:t>) -  </a:t>
            </a:r>
            <a:r>
              <a:rPr lang="ru-RU" dirty="0"/>
              <a:t> </a:t>
            </a:r>
            <a:r>
              <a:rPr lang="ru-RU" b="1" dirty="0" smtClean="0"/>
              <a:t>система </a:t>
            </a:r>
            <a:r>
              <a:rPr lang="ru-RU" b="1" dirty="0"/>
              <a:t>совместного планирования </a:t>
            </a:r>
            <a:r>
              <a:rPr lang="ru-RU" b="1" i="1" dirty="0">
                <a:solidFill>
                  <a:srgbClr val="00B050"/>
                </a:solidFill>
              </a:rPr>
              <a:t>производственных (материальных,  трудовых, технических) </a:t>
            </a:r>
            <a:r>
              <a:rPr lang="ru-RU" b="1" dirty="0" smtClean="0"/>
              <a:t>ресурсов </a:t>
            </a:r>
            <a:r>
              <a:rPr lang="ru-RU" b="1" dirty="0" smtClean="0"/>
              <a:t>- 80-е годы</a:t>
            </a:r>
            <a:endParaRPr lang="ru-RU" b="1" dirty="0">
              <a:solidFill>
                <a:srgbClr val="FFCC66"/>
              </a:solidFill>
              <a:latin typeface="Comic Sans MS" pitchFamily="66" charset="0"/>
            </a:endParaRPr>
          </a:p>
        </p:txBody>
      </p:sp>
      <p:sp>
        <p:nvSpPr>
          <p:cNvPr id="66635" name="AutoShape 75"/>
          <p:cNvSpPr>
            <a:spLocks noChangeArrowheads="1"/>
          </p:cNvSpPr>
          <p:nvPr/>
        </p:nvSpPr>
        <p:spPr bwMode="auto">
          <a:xfrm rot="2356262">
            <a:off x="7841734" y="4147641"/>
            <a:ext cx="917575" cy="647700"/>
          </a:xfrm>
          <a:prstGeom prst="downArrow">
            <a:avLst>
              <a:gd name="adj1" fmla="val 49824"/>
              <a:gd name="adj2" fmla="val 406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160822" y="116632"/>
            <a:ext cx="8875673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i="1" dirty="0" smtClean="0">
                <a:solidFill>
                  <a:srgbClr val="00B050"/>
                </a:solidFill>
              </a:rPr>
              <a:t>История развития  </a:t>
            </a:r>
          </a:p>
          <a:p>
            <a:r>
              <a:rPr lang="ru-RU" sz="2400" b="1" i="1" dirty="0" smtClean="0">
                <a:solidFill>
                  <a:srgbClr val="00B050"/>
                </a:solidFill>
              </a:rPr>
              <a:t>информационных систем управления (</a:t>
            </a:r>
            <a:r>
              <a:rPr lang="ru-RU" sz="2400" b="1" i="1" dirty="0" smtClean="0">
                <a:solidFill>
                  <a:srgbClr val="FF0000"/>
                </a:solidFill>
              </a:rPr>
              <a:t>ИСУП, КИС</a:t>
            </a:r>
            <a:r>
              <a:rPr lang="ru-RU" sz="2400" b="1" i="1" dirty="0" smtClean="0">
                <a:solidFill>
                  <a:srgbClr val="00B050"/>
                </a:solidFill>
              </a:rPr>
              <a:t>)</a:t>
            </a:r>
            <a:endParaRPr lang="ru-RU" sz="2400" b="1" dirty="0" smtClean="0">
              <a:solidFill>
                <a:srgbClr val="00B050"/>
              </a:solidFill>
            </a:endParaRPr>
          </a:p>
        </p:txBody>
      </p:sp>
      <p:sp>
        <p:nvSpPr>
          <p:cNvPr id="10" name="Rectangle 73"/>
          <p:cNvSpPr>
            <a:spLocks noChangeArrowheads="1"/>
          </p:cNvSpPr>
          <p:nvPr/>
        </p:nvSpPr>
        <p:spPr bwMode="auto">
          <a:xfrm>
            <a:off x="236529" y="4149080"/>
            <a:ext cx="7772400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dirty="0"/>
              <a:t> 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ERP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u="sng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smtClean="0"/>
              <a:t>(</a:t>
            </a:r>
            <a:r>
              <a:rPr lang="ru-RU" b="1" u="sng" dirty="0" err="1">
                <a:solidFill>
                  <a:srgbClr val="0000FF"/>
                </a:solidFill>
              </a:rPr>
              <a:t>Enterprise</a:t>
            </a:r>
            <a:r>
              <a:rPr lang="ru-RU" b="1" u="sng" dirty="0">
                <a:solidFill>
                  <a:srgbClr val="0000FF"/>
                </a:solidFill>
              </a:rPr>
              <a:t> </a:t>
            </a:r>
            <a:r>
              <a:rPr lang="ru-RU" b="1" u="sng" dirty="0" err="1">
                <a:solidFill>
                  <a:srgbClr val="0000FF"/>
                </a:solidFill>
              </a:rPr>
              <a:t>Resource</a:t>
            </a:r>
            <a:r>
              <a:rPr lang="ru-RU" b="1" u="sng" dirty="0">
                <a:solidFill>
                  <a:srgbClr val="0000FF"/>
                </a:solidFill>
              </a:rPr>
              <a:t> </a:t>
            </a:r>
            <a:r>
              <a:rPr lang="ru-RU" dirty="0" err="1"/>
              <a:t>Planning</a:t>
            </a:r>
            <a:r>
              <a:rPr lang="ru-RU" dirty="0" smtClean="0"/>
              <a:t>) -  </a:t>
            </a:r>
            <a:r>
              <a:rPr lang="ru-RU" dirty="0"/>
              <a:t> </a:t>
            </a:r>
            <a:r>
              <a:rPr lang="ru-RU" b="1" dirty="0"/>
              <a:t>набор интегрированных приложений, которые позволяют создать </a:t>
            </a:r>
            <a:r>
              <a:rPr lang="ru-RU" b="1" i="1" dirty="0">
                <a:solidFill>
                  <a:srgbClr val="00B050"/>
                </a:solidFill>
              </a:rPr>
              <a:t>единую среду для автоматизации </a:t>
            </a:r>
            <a:r>
              <a:rPr lang="ru-RU" b="1" dirty="0"/>
              <a:t>планирования, учета, контроля и анализа всех основных бизнес-операций в масштабе </a:t>
            </a:r>
            <a:r>
              <a:rPr lang="ru-RU" b="1" dirty="0" smtClean="0"/>
              <a:t>предприятия – 90-е годы</a:t>
            </a:r>
            <a:endParaRPr lang="ru-RU" b="1" dirty="0">
              <a:solidFill>
                <a:srgbClr val="FFCC66"/>
              </a:solidFill>
              <a:latin typeface="Comic Sans MS" pitchFamily="66" charset="0"/>
            </a:endParaRPr>
          </a:p>
        </p:txBody>
      </p:sp>
      <p:sp>
        <p:nvSpPr>
          <p:cNvPr id="11" name="Rectangle 73"/>
          <p:cNvSpPr>
            <a:spLocks noChangeArrowheads="1"/>
          </p:cNvSpPr>
          <p:nvPr/>
        </p:nvSpPr>
        <p:spPr bwMode="auto">
          <a:xfrm>
            <a:off x="158332" y="2204864"/>
            <a:ext cx="7772400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dirty="0"/>
              <a:t> 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CRP</a:t>
            </a:r>
            <a:r>
              <a:rPr lang="ru-RU" b="1" dirty="0" smtClean="0"/>
              <a:t> (</a:t>
            </a:r>
            <a:r>
              <a:rPr lang="ru-RU" b="1" u="sng" dirty="0" err="1" smtClean="0">
                <a:solidFill>
                  <a:srgbClr val="3333FF"/>
                </a:solidFill>
              </a:rPr>
              <a:t>Capacity</a:t>
            </a:r>
            <a:r>
              <a:rPr lang="ru-RU" b="1" dirty="0" smtClean="0">
                <a:solidFill>
                  <a:srgbClr val="3333FF"/>
                </a:solidFill>
              </a:rPr>
              <a:t> </a:t>
            </a:r>
            <a:r>
              <a:rPr lang="ru-RU" b="1" dirty="0" err="1" smtClean="0"/>
              <a:t>Requirement</a:t>
            </a:r>
            <a:r>
              <a:rPr lang="ru-RU" b="1" dirty="0" smtClean="0"/>
              <a:t> </a:t>
            </a:r>
            <a:r>
              <a:rPr lang="ru-RU" b="1" dirty="0" err="1" smtClean="0"/>
              <a:t>Planning</a:t>
            </a:r>
            <a:r>
              <a:rPr lang="ru-RU" b="1" dirty="0"/>
              <a:t>– </a:t>
            </a:r>
            <a:r>
              <a:rPr lang="ru-RU" b="1" i="1" dirty="0">
                <a:solidFill>
                  <a:srgbClr val="00B050"/>
                </a:solidFill>
              </a:rPr>
              <a:t>планирование потребности в мощностях</a:t>
            </a:r>
            <a:r>
              <a:rPr lang="ru-RU" b="1" dirty="0"/>
              <a:t>)</a:t>
            </a:r>
            <a:r>
              <a:rPr lang="ru-RU" dirty="0"/>
              <a:t>. </a:t>
            </a:r>
            <a:r>
              <a:rPr lang="ru-RU" dirty="0" smtClean="0"/>
              <a:t> -  </a:t>
            </a:r>
            <a:r>
              <a:rPr lang="ru-RU" dirty="0"/>
              <a:t> </a:t>
            </a:r>
            <a:r>
              <a:rPr lang="ru-RU" b="1" dirty="0" smtClean="0"/>
              <a:t>информировала </a:t>
            </a:r>
            <a:r>
              <a:rPr lang="ru-RU" b="1" dirty="0"/>
              <a:t>обо всех расхождениях между планируемой загрузкой и имеющимися мощностями</a:t>
            </a:r>
            <a:endParaRPr lang="ru-RU" b="1" dirty="0">
              <a:solidFill>
                <a:srgbClr val="FFCC66"/>
              </a:solidFill>
              <a:latin typeface="Comic Sans MS" pitchFamily="66" charset="0"/>
            </a:endParaRPr>
          </a:p>
        </p:txBody>
      </p:sp>
      <p:sp>
        <p:nvSpPr>
          <p:cNvPr id="12" name="Rectangle 73"/>
          <p:cNvSpPr>
            <a:spLocks noChangeArrowheads="1"/>
          </p:cNvSpPr>
          <p:nvPr/>
        </p:nvSpPr>
        <p:spPr bwMode="auto">
          <a:xfrm>
            <a:off x="143746" y="5445224"/>
            <a:ext cx="9105361" cy="771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dirty="0"/>
              <a:t> </a:t>
            </a:r>
            <a:endParaRPr lang="ru-RU" b="1" dirty="0">
              <a:solidFill>
                <a:srgbClr val="FFCC66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56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27" grpId="0" animBg="1"/>
      <p:bldP spid="66631" grpId="0" animBg="1"/>
      <p:bldP spid="66632" grpId="0"/>
      <p:bldP spid="66633" grpId="0"/>
      <p:bldP spid="66635" grpId="0" animBg="1"/>
      <p:bldP spid="13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60822" y="116632"/>
            <a:ext cx="8875673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i="1" dirty="0">
                <a:solidFill>
                  <a:srgbClr val="00B050"/>
                </a:solidFill>
              </a:rPr>
              <a:t>В чем отличия ERP от MRP II</a:t>
            </a:r>
            <a:endParaRPr lang="ru-RU" sz="2800" b="1" dirty="0" smtClean="0">
              <a:solidFill>
                <a:srgbClr val="00B05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669783"/>
              </p:ext>
            </p:extLst>
          </p:nvPr>
        </p:nvGraphicFramePr>
        <p:xfrm>
          <a:off x="161591" y="620688"/>
          <a:ext cx="8875673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309"/>
                <a:gridCol w="3384790"/>
                <a:gridCol w="3309574"/>
              </a:tblGrid>
              <a:tr h="504056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1" dirty="0" smtClean="0">
                          <a:solidFill>
                            <a:schemeClr val="bg1"/>
                          </a:solidFill>
                        </a:rPr>
                        <a:t>MRP II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i="1" dirty="0" smtClean="0">
                          <a:solidFill>
                            <a:schemeClr val="bg1"/>
                          </a:solidFill>
                        </a:rPr>
                        <a:t>ERP 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Область применения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Промышленные предприятия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00FF"/>
                          </a:solidFill>
                        </a:rPr>
                        <a:t>Любые</a:t>
                      </a:r>
                      <a:r>
                        <a:rPr lang="ru-RU" sz="2000" dirty="0" smtClean="0"/>
                        <a:t> сферы экономики (банки, университеты и т.д.)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Объем автоматизации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только производство и учет (</a:t>
                      </a:r>
                      <a:r>
                        <a:rPr lang="ru-RU" sz="20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бэк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-офис)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 внутренние процессы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(персонал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финансы,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документооборот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т.д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.)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(фронт-офис)</a:t>
                      </a:r>
                      <a:endParaRPr lang="ru-RU" sz="20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Географический аспект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Национальные предприятия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Транснациональные корпорации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Возможности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Планирование и анализ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00FF"/>
                          </a:solidFill>
                        </a:rPr>
                        <a:t>Полный</a:t>
                      </a:r>
                      <a:r>
                        <a:rPr lang="ru-RU" sz="200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ru-RU" sz="2000" baseline="0" dirty="0" smtClean="0"/>
                        <a:t>управленческий цикл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Архитектура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замкнутая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Интеграция с различными приложениями и хранилищами данных, переход к открытой </a:t>
                      </a:r>
                      <a:r>
                        <a:rPr lang="en-US" sz="2000" dirty="0" smtClean="0"/>
                        <a:t>Web</a:t>
                      </a:r>
                      <a:r>
                        <a:rPr lang="ru-RU" sz="2000" dirty="0" smtClean="0"/>
                        <a:t>-архитектуре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44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35" name="AutoShape 75"/>
          <p:cNvSpPr>
            <a:spLocks noChangeArrowheads="1"/>
          </p:cNvSpPr>
          <p:nvPr/>
        </p:nvSpPr>
        <p:spPr bwMode="auto">
          <a:xfrm rot="2356262">
            <a:off x="7755375" y="1791499"/>
            <a:ext cx="917575" cy="647700"/>
          </a:xfrm>
          <a:prstGeom prst="downArrow">
            <a:avLst>
              <a:gd name="adj1" fmla="val 49824"/>
              <a:gd name="adj2" fmla="val 406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160822" y="116632"/>
            <a:ext cx="8875673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i="1" dirty="0" smtClean="0">
                <a:solidFill>
                  <a:srgbClr val="00B050"/>
                </a:solidFill>
              </a:rPr>
              <a:t>История развития  </a:t>
            </a:r>
          </a:p>
          <a:p>
            <a:r>
              <a:rPr lang="ru-RU" sz="2400" b="1" i="1" dirty="0" smtClean="0">
                <a:solidFill>
                  <a:srgbClr val="00B050"/>
                </a:solidFill>
              </a:rPr>
              <a:t>информационных систем управления (</a:t>
            </a:r>
            <a:r>
              <a:rPr lang="ru-RU" sz="2400" b="1" i="1" dirty="0" smtClean="0">
                <a:solidFill>
                  <a:srgbClr val="FF0000"/>
                </a:solidFill>
              </a:rPr>
              <a:t>ИСУП, КИС</a:t>
            </a:r>
            <a:r>
              <a:rPr lang="ru-RU" sz="2400" b="1" i="1" dirty="0" smtClean="0">
                <a:solidFill>
                  <a:srgbClr val="00B050"/>
                </a:solidFill>
              </a:rPr>
              <a:t>)</a:t>
            </a:r>
            <a:endParaRPr lang="ru-RU" sz="2400" b="1" dirty="0" smtClean="0">
              <a:solidFill>
                <a:srgbClr val="00B050"/>
              </a:solidFill>
            </a:endParaRPr>
          </a:p>
        </p:txBody>
      </p:sp>
      <p:sp>
        <p:nvSpPr>
          <p:cNvPr id="10" name="Rectangle 73"/>
          <p:cNvSpPr>
            <a:spLocks noChangeArrowheads="1"/>
          </p:cNvSpPr>
          <p:nvPr/>
        </p:nvSpPr>
        <p:spPr bwMode="auto">
          <a:xfrm>
            <a:off x="323528" y="1052736"/>
            <a:ext cx="7772400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dirty="0"/>
              <a:t> 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ERP</a:t>
            </a:r>
            <a:r>
              <a:rPr lang="ru-RU" b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u="sng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smtClean="0"/>
              <a:t>(</a:t>
            </a:r>
            <a:r>
              <a:rPr lang="ru-RU" b="1" u="sng" dirty="0" err="1">
                <a:solidFill>
                  <a:srgbClr val="0000FF"/>
                </a:solidFill>
              </a:rPr>
              <a:t>Enterprise</a:t>
            </a:r>
            <a:r>
              <a:rPr lang="ru-RU" b="1" u="sng" dirty="0">
                <a:solidFill>
                  <a:srgbClr val="0000FF"/>
                </a:solidFill>
              </a:rPr>
              <a:t> </a:t>
            </a:r>
            <a:r>
              <a:rPr lang="ru-RU" b="1" u="sng" dirty="0" err="1">
                <a:solidFill>
                  <a:srgbClr val="0000FF"/>
                </a:solidFill>
              </a:rPr>
              <a:t>Resource</a:t>
            </a:r>
            <a:r>
              <a:rPr lang="ru-RU" b="1" u="sng" dirty="0">
                <a:solidFill>
                  <a:srgbClr val="0000FF"/>
                </a:solidFill>
              </a:rPr>
              <a:t> </a:t>
            </a:r>
            <a:r>
              <a:rPr lang="ru-RU" dirty="0" err="1"/>
              <a:t>Planning</a:t>
            </a:r>
            <a:r>
              <a:rPr lang="ru-RU" dirty="0" smtClean="0"/>
              <a:t>) </a:t>
            </a:r>
            <a:r>
              <a:rPr lang="ru-RU" b="1" dirty="0" smtClean="0"/>
              <a:t> </a:t>
            </a:r>
            <a:r>
              <a:rPr lang="ru-RU" b="1" dirty="0"/>
              <a:t>— </a:t>
            </a:r>
            <a:r>
              <a:rPr lang="ru-RU" sz="2000" b="1" dirty="0">
                <a:solidFill>
                  <a:srgbClr val="FF0000"/>
                </a:solidFill>
              </a:rPr>
              <a:t>это не только инструментарий для бизнеса, но и </a:t>
            </a:r>
            <a:r>
              <a:rPr lang="ru-RU" sz="2000" b="1" u="sng" dirty="0">
                <a:solidFill>
                  <a:srgbClr val="FF0000"/>
                </a:solidFill>
              </a:rPr>
              <a:t>технология его ведения</a:t>
            </a:r>
            <a:r>
              <a:rPr lang="ru-RU" sz="2000" b="1" dirty="0">
                <a:solidFill>
                  <a:srgbClr val="FF0000"/>
                </a:solidFill>
              </a:rPr>
              <a:t>.</a:t>
            </a:r>
            <a:endParaRPr lang="ru-RU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AutoShape 75"/>
          <p:cNvSpPr>
            <a:spLocks noChangeArrowheads="1"/>
          </p:cNvSpPr>
          <p:nvPr/>
        </p:nvSpPr>
        <p:spPr bwMode="auto">
          <a:xfrm rot="2356262">
            <a:off x="7203393" y="3934302"/>
            <a:ext cx="917575" cy="647700"/>
          </a:xfrm>
          <a:prstGeom prst="downArrow">
            <a:avLst>
              <a:gd name="adj1" fmla="val 49824"/>
              <a:gd name="adj2" fmla="val 406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EAEAEA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6435" y="4581128"/>
            <a:ext cx="8875673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BPM</a:t>
            </a:r>
            <a:r>
              <a:rPr lang="ru-RU" b="1" dirty="0"/>
              <a:t> (</a:t>
            </a:r>
            <a:r>
              <a:rPr lang="ru-RU" b="1" dirty="0" err="1">
                <a:solidFill>
                  <a:srgbClr val="0000FF"/>
                </a:solidFill>
              </a:rPr>
              <a:t>Business</a:t>
            </a:r>
            <a:r>
              <a:rPr lang="ru-RU" b="1" dirty="0">
                <a:solidFill>
                  <a:srgbClr val="0000FF"/>
                </a:solidFill>
              </a:rPr>
              <a:t> </a:t>
            </a:r>
            <a:r>
              <a:rPr lang="ru-RU" b="1" dirty="0" err="1">
                <a:solidFill>
                  <a:srgbClr val="0000FF"/>
                </a:solidFill>
              </a:rPr>
              <a:t>Performance</a:t>
            </a:r>
            <a:r>
              <a:rPr lang="ru-RU" b="1" dirty="0">
                <a:solidFill>
                  <a:srgbClr val="0000FF"/>
                </a:solidFill>
              </a:rPr>
              <a:t> </a:t>
            </a:r>
            <a:r>
              <a:rPr lang="ru-RU" b="1" dirty="0" err="1"/>
              <a:t>Management</a:t>
            </a:r>
            <a:r>
              <a:rPr lang="ru-RU" b="1" dirty="0"/>
              <a:t>) — управление эффективностью </a:t>
            </a:r>
            <a:r>
              <a:rPr lang="ru-RU" b="1" dirty="0" smtClean="0"/>
              <a:t>бизнеса, переход от </a:t>
            </a:r>
            <a:r>
              <a:rPr lang="ru-RU" b="1" u="sng" dirty="0" smtClean="0"/>
              <a:t> </a:t>
            </a:r>
            <a:r>
              <a:rPr lang="ru-RU" b="1" dirty="0"/>
              <a:t>автоматизации оперативных бизнес-процессов к автоматизации </a:t>
            </a:r>
            <a:r>
              <a:rPr lang="ru-RU" b="1" dirty="0">
                <a:solidFill>
                  <a:srgbClr val="00B050"/>
                </a:solidFill>
              </a:rPr>
              <a:t>стратегии управления </a:t>
            </a:r>
            <a:r>
              <a:rPr lang="ru-RU" b="1" dirty="0" smtClean="0"/>
              <a:t>бизнесом (</a:t>
            </a:r>
            <a:r>
              <a:rPr lang="ru-RU" i="1" dirty="0" smtClean="0">
                <a:solidFill>
                  <a:srgbClr val="FF0000"/>
                </a:solidFill>
              </a:rPr>
              <a:t>хранилище</a:t>
            </a:r>
            <a:r>
              <a:rPr lang="ru-RU" i="1" dirty="0" smtClean="0"/>
              <a:t> данных</a:t>
            </a:r>
            <a:r>
              <a:rPr lang="ru-RU" i="1" dirty="0"/>
              <a:t>+ инструменты </a:t>
            </a:r>
            <a:r>
              <a:rPr lang="ru-RU" i="1" dirty="0" smtClean="0">
                <a:solidFill>
                  <a:srgbClr val="FF0000"/>
                </a:solidFill>
              </a:rPr>
              <a:t>функционально-стоимостного</a:t>
            </a:r>
            <a:r>
              <a:rPr lang="ru-RU" i="1" dirty="0" smtClean="0"/>
              <a:t> управления</a:t>
            </a:r>
            <a:r>
              <a:rPr lang="ru-RU" i="1" dirty="0"/>
              <a:t>+ аналитические средства </a:t>
            </a:r>
            <a:r>
              <a:rPr lang="en-US" i="1" dirty="0">
                <a:solidFill>
                  <a:srgbClr val="FF0000"/>
                </a:solidFill>
              </a:rPr>
              <a:t>OLAP</a:t>
            </a:r>
            <a:r>
              <a:rPr lang="en-US" i="1" dirty="0"/>
              <a:t> </a:t>
            </a:r>
            <a:r>
              <a:rPr lang="ru-RU" i="1" dirty="0"/>
              <a:t>+</a:t>
            </a:r>
            <a:r>
              <a:rPr lang="ru-RU" i="1" dirty="0" err="1">
                <a:solidFill>
                  <a:srgbClr val="FF0000"/>
                </a:solidFill>
              </a:rPr>
              <a:t>Data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Maps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/>
              <a:t>— средства унификации данных, полученных из различных </a:t>
            </a:r>
            <a:r>
              <a:rPr lang="ru-RU" i="1" dirty="0" smtClean="0"/>
              <a:t>источников</a:t>
            </a:r>
            <a:r>
              <a:rPr lang="ru-RU" b="1" dirty="0" smtClean="0"/>
              <a:t>).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0822" y="2204864"/>
            <a:ext cx="88036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 ERP II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 - </a:t>
            </a:r>
            <a:r>
              <a:rPr lang="ru-RU" dirty="0"/>
              <a:t>учет особенностей конкретной отрасли, </a:t>
            </a:r>
          </a:p>
          <a:p>
            <a:r>
              <a:rPr lang="ru-RU" b="1" dirty="0"/>
              <a:t>автоматизация </a:t>
            </a:r>
            <a:r>
              <a:rPr lang="ru-RU" b="1" i="1" dirty="0">
                <a:solidFill>
                  <a:srgbClr val="00B050"/>
                </a:solidFill>
              </a:rPr>
              <a:t>внутренних процессов </a:t>
            </a:r>
            <a:r>
              <a:rPr lang="ru-RU" b="1" dirty="0"/>
              <a:t>(</a:t>
            </a:r>
            <a:r>
              <a:rPr lang="ru-RU" b="1" dirty="0" err="1"/>
              <a:t>бэк</a:t>
            </a:r>
            <a:r>
              <a:rPr lang="ru-RU" b="1" dirty="0"/>
              <a:t>-офис)</a:t>
            </a:r>
            <a:r>
              <a:rPr lang="ru-RU" dirty="0"/>
              <a:t> </a:t>
            </a:r>
          </a:p>
          <a:p>
            <a:r>
              <a:rPr lang="ru-RU" dirty="0"/>
              <a:t>+ </a:t>
            </a:r>
            <a:r>
              <a:rPr lang="ru-RU" b="1" dirty="0"/>
              <a:t>взаимосвязи с внешней средой (фронт-офис) – автоматизация </a:t>
            </a:r>
            <a:r>
              <a:rPr lang="ru-RU" b="1" i="1" dirty="0">
                <a:solidFill>
                  <a:srgbClr val="00B050"/>
                </a:solidFill>
              </a:rPr>
              <a:t>управления взаимоотношениями с клиентами</a:t>
            </a:r>
            <a:r>
              <a:rPr lang="ru-RU" b="1" dirty="0"/>
              <a:t> </a:t>
            </a:r>
            <a:r>
              <a:rPr lang="ru-RU" b="1" u="sng" dirty="0"/>
              <a:t>(</a:t>
            </a:r>
            <a:r>
              <a:rPr lang="ru-RU" sz="2400" b="1" u="sng" dirty="0">
                <a:solidFill>
                  <a:schemeClr val="accent6">
                    <a:lumMod val="50000"/>
                  </a:schemeClr>
                </a:solidFill>
              </a:rPr>
              <a:t>CRM</a:t>
            </a:r>
            <a:r>
              <a:rPr lang="ru-RU" u="sng" dirty="0">
                <a:solidFill>
                  <a:schemeClr val="accent6">
                    <a:lumMod val="50000"/>
                  </a:schemeClr>
                </a:solidFill>
              </a:rPr>
              <a:t> - </a:t>
            </a:r>
            <a:r>
              <a:rPr lang="ru-RU" b="1" u="sng" dirty="0" err="1">
                <a:solidFill>
                  <a:srgbClr val="3333FF"/>
                </a:solidFill>
              </a:rPr>
              <a:t>Customer</a:t>
            </a:r>
            <a:r>
              <a:rPr lang="ru-RU" b="1" u="sng" dirty="0">
                <a:solidFill>
                  <a:srgbClr val="3333FF"/>
                </a:solidFill>
              </a:rPr>
              <a:t> </a:t>
            </a:r>
            <a:r>
              <a:rPr lang="ru-RU" b="1" u="sng" dirty="0" err="1">
                <a:solidFill>
                  <a:srgbClr val="3333FF"/>
                </a:solidFill>
              </a:rPr>
              <a:t>Relationship</a:t>
            </a:r>
            <a:r>
              <a:rPr lang="ru-RU" b="1" u="sng" dirty="0">
                <a:solidFill>
                  <a:srgbClr val="3333FF"/>
                </a:solidFill>
              </a:rPr>
              <a:t> </a:t>
            </a:r>
            <a:r>
              <a:rPr lang="ru-RU" b="1" u="sng" dirty="0" err="1"/>
              <a:t>Management</a:t>
            </a:r>
            <a:r>
              <a:rPr lang="ru-RU" b="1" u="sng" dirty="0"/>
              <a:t> </a:t>
            </a:r>
            <a:r>
              <a:rPr lang="ru-RU" b="1" u="sng" dirty="0" smtClean="0"/>
              <a:t>) </a:t>
            </a:r>
            <a:r>
              <a:rPr lang="ru-RU" b="1" dirty="0" smtClean="0">
                <a:solidFill>
                  <a:srgbClr val="00B050"/>
                </a:solidFill>
              </a:rPr>
              <a:t>+</a:t>
            </a:r>
            <a:r>
              <a:rPr lang="ru-RU" b="1" dirty="0">
                <a:solidFill>
                  <a:srgbClr val="00B050"/>
                </a:solidFill>
              </a:rPr>
              <a:t>технологии управления цепочками поставок </a:t>
            </a:r>
            <a:r>
              <a:rPr lang="ru-RU" b="1" u="sng" dirty="0"/>
              <a:t>(</a:t>
            </a:r>
            <a:r>
              <a:rPr lang="ru-RU" b="1" u="sng" dirty="0" err="1">
                <a:solidFill>
                  <a:srgbClr val="0000FF"/>
                </a:solidFill>
              </a:rPr>
              <a:t>Supply</a:t>
            </a:r>
            <a:r>
              <a:rPr lang="ru-RU" b="1" u="sng" dirty="0">
                <a:solidFill>
                  <a:srgbClr val="0000FF"/>
                </a:solidFill>
              </a:rPr>
              <a:t> </a:t>
            </a:r>
            <a:r>
              <a:rPr lang="ru-RU" b="1" u="sng" dirty="0" err="1">
                <a:solidFill>
                  <a:srgbClr val="0000FF"/>
                </a:solidFill>
              </a:rPr>
              <a:t>Chain</a:t>
            </a:r>
            <a:r>
              <a:rPr lang="ru-RU" b="1" u="sng" dirty="0">
                <a:solidFill>
                  <a:srgbClr val="0000FF"/>
                </a:solidFill>
              </a:rPr>
              <a:t> </a:t>
            </a:r>
            <a:r>
              <a:rPr lang="ru-RU" b="1" u="sng" dirty="0" err="1"/>
              <a:t>Management</a:t>
            </a:r>
            <a:r>
              <a:rPr lang="ru-RU" b="1" u="sng" dirty="0"/>
              <a:t> — </a:t>
            </a:r>
            <a:r>
              <a:rPr lang="ru-RU" b="1" u="sng" dirty="0">
                <a:solidFill>
                  <a:srgbClr val="C00000"/>
                </a:solidFill>
              </a:rPr>
              <a:t>SCM</a:t>
            </a:r>
            <a:r>
              <a:rPr lang="ru-RU" b="1" u="sng" dirty="0"/>
              <a:t>)</a:t>
            </a:r>
            <a:endParaRPr lang="ru-RU" b="1" dirty="0">
              <a:solidFill>
                <a:srgbClr val="FFCC66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50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35" grpId="0" animBg="1"/>
      <p:bldP spid="13" grpId="0"/>
      <p:bldP spid="10" grpId="0"/>
      <p:bldP spid="14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:\Мои документы\Атташе\ef647ce1cebf99da25df9d1ea0975d62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48680"/>
            <a:ext cx="8712968" cy="59046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73"/>
          <p:cNvSpPr>
            <a:spLocks noChangeArrowheads="1"/>
          </p:cNvSpPr>
          <p:nvPr/>
        </p:nvSpPr>
        <p:spPr bwMode="auto">
          <a:xfrm>
            <a:off x="280121" y="6453336"/>
            <a:ext cx="7772400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ru-RU" dirty="0"/>
              <a:t> 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Самостоятельно?</a:t>
            </a:r>
            <a:endParaRPr lang="ru-RU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58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1933</TotalTime>
  <Words>1044</Words>
  <Application>Microsoft Office PowerPoint</Application>
  <PresentationFormat>Экран (4:3)</PresentationFormat>
  <Paragraphs>217</Paragraphs>
  <Slides>19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Воздушный поток</vt:lpstr>
      <vt:lpstr>ERP-сиcтемы как информационная основа контроллинга</vt:lpstr>
      <vt:lpstr>Презентация PowerPoint</vt:lpstr>
      <vt:lpstr>Презентация PowerPoint</vt:lpstr>
      <vt:lpstr>Этапы развития контроллинга</vt:lpstr>
      <vt:lpstr>Вячеслав Ромашко,  компания Gradum (специализация в области автоматизации крупного корпоративного сегмента на базе решений «1С»)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Зачем внедряют ERP в России?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Предпринимательство</dc:creator>
  <cp:lastModifiedBy>предпренимательство</cp:lastModifiedBy>
  <cp:revision>64</cp:revision>
  <cp:lastPrinted>2021-11-11T13:57:35Z</cp:lastPrinted>
  <dcterms:created xsi:type="dcterms:W3CDTF">2020-02-03T14:42:25Z</dcterms:created>
  <dcterms:modified xsi:type="dcterms:W3CDTF">2024-03-19T13:38:05Z</dcterms:modified>
</cp:coreProperties>
</file>